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65" r:id="rId1"/>
  </p:sldMasterIdLst>
  <p:notesMasterIdLst>
    <p:notesMasterId r:id="rId46"/>
  </p:notesMasterIdLst>
  <p:handoutMasterIdLst>
    <p:handoutMasterId r:id="rId47"/>
  </p:handoutMasterIdLst>
  <p:sldIdLst>
    <p:sldId id="256" r:id="rId2"/>
    <p:sldId id="680" r:id="rId3"/>
    <p:sldId id="284" r:id="rId4"/>
    <p:sldId id="568" r:id="rId5"/>
    <p:sldId id="677" r:id="rId6"/>
    <p:sldId id="358" r:id="rId7"/>
    <p:sldId id="551" r:id="rId8"/>
    <p:sldId id="271" r:id="rId9"/>
    <p:sldId id="257" r:id="rId10"/>
    <p:sldId id="264" r:id="rId11"/>
    <p:sldId id="265" r:id="rId12"/>
    <p:sldId id="266" r:id="rId13"/>
    <p:sldId id="267" r:id="rId14"/>
    <p:sldId id="679" r:id="rId15"/>
    <p:sldId id="325" r:id="rId16"/>
    <p:sldId id="517" r:id="rId17"/>
    <p:sldId id="329" r:id="rId18"/>
    <p:sldId id="337" r:id="rId19"/>
    <p:sldId id="338" r:id="rId20"/>
    <p:sldId id="328" r:id="rId21"/>
    <p:sldId id="351" r:id="rId22"/>
    <p:sldId id="352" r:id="rId23"/>
    <p:sldId id="353" r:id="rId24"/>
    <p:sldId id="681" r:id="rId25"/>
    <p:sldId id="682" r:id="rId26"/>
    <p:sldId id="452" r:id="rId27"/>
    <p:sldId id="457" r:id="rId28"/>
    <p:sldId id="558" r:id="rId29"/>
    <p:sldId id="355" r:id="rId30"/>
    <p:sldId id="275" r:id="rId31"/>
    <p:sldId id="326" r:id="rId32"/>
    <p:sldId id="286" r:id="rId33"/>
    <p:sldId id="330" r:id="rId34"/>
    <p:sldId id="366" r:id="rId35"/>
    <p:sldId id="369" r:id="rId36"/>
    <p:sldId id="282" r:id="rId37"/>
    <p:sldId id="343" r:id="rId38"/>
    <p:sldId id="678" r:id="rId39"/>
    <p:sldId id="283" r:id="rId40"/>
    <p:sldId id="297" r:id="rId41"/>
    <p:sldId id="683" r:id="rId42"/>
    <p:sldId id="370" r:id="rId43"/>
    <p:sldId id="371" r:id="rId44"/>
    <p:sldId id="428"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E8EFF3"/>
    <a:srgbClr val="0B4599"/>
    <a:srgbClr val="000099"/>
    <a:srgbClr val="003399"/>
    <a:srgbClr val="011397"/>
    <a:srgbClr val="7A2636"/>
    <a:srgbClr val="8B35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71" autoAdjust="0"/>
    <p:restoredTop sz="96196" autoAdjust="0"/>
  </p:normalViewPr>
  <p:slideViewPr>
    <p:cSldViewPr>
      <p:cViewPr varScale="1">
        <p:scale>
          <a:sx n="108" d="100"/>
          <a:sy n="108" d="100"/>
        </p:scale>
        <p:origin x="228" y="60"/>
      </p:cViewPr>
      <p:guideLst/>
    </p:cSldViewPr>
  </p:slideViewPr>
  <p:notesTextViewPr>
    <p:cViewPr>
      <p:scale>
        <a:sx n="1" d="1"/>
        <a:sy n="1" d="1"/>
      </p:scale>
      <p:origin x="0" y="0"/>
    </p:cViewPr>
  </p:notesTextViewPr>
  <p:notesViewPr>
    <p:cSldViewPr>
      <p:cViewPr varScale="1">
        <p:scale>
          <a:sx n="79" d="100"/>
          <a:sy n="79" d="100"/>
        </p:scale>
        <p:origin x="390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5E10F-E632-4919-B60D-67DF4D7FA319}"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49885E97-92BB-4BF2-8160-FC3CB4B74DB6}">
      <dgm:prSet phldrT="[Text]"/>
      <dgm:spPr/>
      <dgm:t>
        <a:bodyPr/>
        <a:lstStyle/>
        <a:p>
          <a:r>
            <a:rPr lang="en-US" dirty="0">
              <a:latin typeface="Times New Roman" panose="02020603050405020304" pitchFamily="18" charset="0"/>
              <a:cs typeface="Times New Roman" panose="02020603050405020304" pitchFamily="18" charset="0"/>
            </a:rPr>
            <a:t>Higher Levels of Self-Determination</a:t>
          </a:r>
        </a:p>
      </dgm:t>
    </dgm:pt>
    <dgm:pt modelId="{3609818D-E089-4906-A808-40B8D243B554}" type="parTrans" cxnId="{E7BE523E-8311-41A8-8E44-B97DA2CB35EA}">
      <dgm:prSet/>
      <dgm:spPr/>
      <dgm:t>
        <a:bodyPr/>
        <a:lstStyle/>
        <a:p>
          <a:endParaRPr lang="en-US"/>
        </a:p>
      </dgm:t>
    </dgm:pt>
    <dgm:pt modelId="{EA90861D-B57A-45D8-9005-7A32E4407406}" type="sibTrans" cxnId="{E7BE523E-8311-41A8-8E44-B97DA2CB35EA}">
      <dgm:prSet/>
      <dgm:spPr/>
      <dgm:t>
        <a:bodyPr/>
        <a:lstStyle/>
        <a:p>
          <a:endParaRPr lang="en-US"/>
        </a:p>
      </dgm:t>
    </dgm:pt>
    <dgm:pt modelId="{F2F7335B-492A-48F5-898C-C51FA07B0F3D}">
      <dgm:prSet phldrT="[Text]"/>
      <dgm:spPr/>
      <dgm:t>
        <a:bodyPr/>
        <a:lstStyle/>
        <a:p>
          <a:r>
            <a:rPr lang="en-US" dirty="0">
              <a:latin typeface="Times New Roman" panose="02020603050405020304" pitchFamily="18" charset="0"/>
              <a:cs typeface="Times New Roman" panose="02020603050405020304" pitchFamily="18" charset="0"/>
            </a:rPr>
            <a:t>More Active Student Involvement</a:t>
          </a:r>
        </a:p>
      </dgm:t>
    </dgm:pt>
    <dgm:pt modelId="{50BB6C19-6A4E-4847-8270-4C19BED32808}" type="parTrans" cxnId="{54A895EF-5A9A-4285-BCFB-180488ED2B45}">
      <dgm:prSet/>
      <dgm:spPr/>
      <dgm:t>
        <a:bodyPr/>
        <a:lstStyle/>
        <a:p>
          <a:endParaRPr lang="en-US"/>
        </a:p>
      </dgm:t>
    </dgm:pt>
    <dgm:pt modelId="{6A41DBD9-2FB9-478C-8DAB-6DEA077A1596}" type="sibTrans" cxnId="{54A895EF-5A9A-4285-BCFB-180488ED2B45}">
      <dgm:prSet/>
      <dgm:spPr/>
      <dgm:t>
        <a:bodyPr/>
        <a:lstStyle/>
        <a:p>
          <a:endParaRPr lang="en-US"/>
        </a:p>
      </dgm:t>
    </dgm:pt>
    <dgm:pt modelId="{07F658A5-D256-49CC-A6A4-9EA969492DA2}" type="pres">
      <dgm:prSet presAssocID="{17E5E10F-E632-4919-B60D-67DF4D7FA319}" presName="Name0" presStyleCnt="0">
        <dgm:presLayoutVars>
          <dgm:chMax val="2"/>
          <dgm:chPref val="2"/>
          <dgm:animLvl val="lvl"/>
        </dgm:presLayoutVars>
      </dgm:prSet>
      <dgm:spPr/>
    </dgm:pt>
    <dgm:pt modelId="{4572BC2F-80E6-47BF-BA2B-ED8F194799AD}" type="pres">
      <dgm:prSet presAssocID="{17E5E10F-E632-4919-B60D-67DF4D7FA319}" presName="LeftText" presStyleLbl="revTx" presStyleIdx="0" presStyleCnt="0">
        <dgm:presLayoutVars>
          <dgm:bulletEnabled val="1"/>
        </dgm:presLayoutVars>
      </dgm:prSet>
      <dgm:spPr/>
    </dgm:pt>
    <dgm:pt modelId="{5C968382-73BA-44A7-A556-7BDE250C5D5C}" type="pres">
      <dgm:prSet presAssocID="{17E5E10F-E632-4919-B60D-67DF4D7FA319}" presName="LeftNode" presStyleLbl="bgImgPlace1" presStyleIdx="0" presStyleCnt="2" custScaleX="319809" custLinFactX="-8270" custLinFactNeighborX="-100000" custLinFactNeighborY="-945">
        <dgm:presLayoutVars>
          <dgm:chMax val="2"/>
          <dgm:chPref val="2"/>
        </dgm:presLayoutVars>
      </dgm:prSet>
      <dgm:spPr/>
    </dgm:pt>
    <dgm:pt modelId="{FA7CDB42-7ED7-47F9-9487-B1AF6787C819}" type="pres">
      <dgm:prSet presAssocID="{17E5E10F-E632-4919-B60D-67DF4D7FA319}" presName="RightText" presStyleLbl="revTx" presStyleIdx="0" presStyleCnt="0">
        <dgm:presLayoutVars>
          <dgm:bulletEnabled val="1"/>
        </dgm:presLayoutVars>
      </dgm:prSet>
      <dgm:spPr/>
    </dgm:pt>
    <dgm:pt modelId="{E9DEC495-CECE-4C17-919F-5E325CE5698A}" type="pres">
      <dgm:prSet presAssocID="{17E5E10F-E632-4919-B60D-67DF4D7FA319}" presName="RightNode" presStyleLbl="bgImgPlace1" presStyleIdx="1" presStyleCnt="2" custScaleX="322032" custLinFactX="8270" custLinFactNeighborX="100000" custLinFactNeighborY="-1890">
        <dgm:presLayoutVars>
          <dgm:chMax val="0"/>
          <dgm:chPref val="0"/>
        </dgm:presLayoutVars>
      </dgm:prSet>
      <dgm:spPr/>
    </dgm:pt>
    <dgm:pt modelId="{27768113-E271-4701-9111-19F77FE006A4}" type="pres">
      <dgm:prSet presAssocID="{17E5E10F-E632-4919-B60D-67DF4D7FA319}" presName="TopArrow" presStyleLbl="node1" presStyleIdx="0" presStyleCnt="2"/>
      <dgm:spPr/>
    </dgm:pt>
    <dgm:pt modelId="{C66AA3D0-8380-4BF5-A142-5761F17597B4}" type="pres">
      <dgm:prSet presAssocID="{17E5E10F-E632-4919-B60D-67DF4D7FA319}" presName="BottomArrow" presStyleLbl="node1" presStyleIdx="1" presStyleCnt="2"/>
      <dgm:spPr/>
    </dgm:pt>
  </dgm:ptLst>
  <dgm:cxnLst>
    <dgm:cxn modelId="{2DE8B01D-D23C-42D3-BE4A-7C9395EB3243}" type="presOf" srcId="{49885E97-92BB-4BF2-8160-FC3CB4B74DB6}" destId="{5C968382-73BA-44A7-A556-7BDE250C5D5C}" srcOrd="1" destOrd="0" presId="urn:microsoft.com/office/officeart/2009/layout/ReverseList"/>
    <dgm:cxn modelId="{E7BE523E-8311-41A8-8E44-B97DA2CB35EA}" srcId="{17E5E10F-E632-4919-B60D-67DF4D7FA319}" destId="{49885E97-92BB-4BF2-8160-FC3CB4B74DB6}" srcOrd="0" destOrd="0" parTransId="{3609818D-E089-4906-A808-40B8D243B554}" sibTransId="{EA90861D-B57A-45D8-9005-7A32E4407406}"/>
    <dgm:cxn modelId="{3196EA42-0F5F-4C1B-A519-61FB9E79BE4B}" type="presOf" srcId="{49885E97-92BB-4BF2-8160-FC3CB4B74DB6}" destId="{4572BC2F-80E6-47BF-BA2B-ED8F194799AD}" srcOrd="0" destOrd="0" presId="urn:microsoft.com/office/officeart/2009/layout/ReverseList"/>
    <dgm:cxn modelId="{AEEFB753-3FF2-4980-9A58-169A955EF134}" type="presOf" srcId="{F2F7335B-492A-48F5-898C-C51FA07B0F3D}" destId="{FA7CDB42-7ED7-47F9-9487-B1AF6787C819}" srcOrd="0" destOrd="0" presId="urn:microsoft.com/office/officeart/2009/layout/ReverseList"/>
    <dgm:cxn modelId="{FE78AFD7-D566-4442-BD0C-1F549346D674}" type="presOf" srcId="{17E5E10F-E632-4919-B60D-67DF4D7FA319}" destId="{07F658A5-D256-49CC-A6A4-9EA969492DA2}" srcOrd="0" destOrd="0" presId="urn:microsoft.com/office/officeart/2009/layout/ReverseList"/>
    <dgm:cxn modelId="{ACC44FD9-37BA-440A-AE26-801259D4BA3F}" type="presOf" srcId="{F2F7335B-492A-48F5-898C-C51FA07B0F3D}" destId="{E9DEC495-CECE-4C17-919F-5E325CE5698A}" srcOrd="1" destOrd="0" presId="urn:microsoft.com/office/officeart/2009/layout/ReverseList"/>
    <dgm:cxn modelId="{54A895EF-5A9A-4285-BCFB-180488ED2B45}" srcId="{17E5E10F-E632-4919-B60D-67DF4D7FA319}" destId="{F2F7335B-492A-48F5-898C-C51FA07B0F3D}" srcOrd="1" destOrd="0" parTransId="{50BB6C19-6A4E-4847-8270-4C19BED32808}" sibTransId="{6A41DBD9-2FB9-478C-8DAB-6DEA077A1596}"/>
    <dgm:cxn modelId="{73454080-876B-4B94-A2B9-75CA2307539F}" type="presParOf" srcId="{07F658A5-D256-49CC-A6A4-9EA969492DA2}" destId="{4572BC2F-80E6-47BF-BA2B-ED8F194799AD}" srcOrd="0" destOrd="0" presId="urn:microsoft.com/office/officeart/2009/layout/ReverseList"/>
    <dgm:cxn modelId="{CDEABD49-0B21-44F5-AA61-45819AC7558E}" type="presParOf" srcId="{07F658A5-D256-49CC-A6A4-9EA969492DA2}" destId="{5C968382-73BA-44A7-A556-7BDE250C5D5C}" srcOrd="1" destOrd="0" presId="urn:microsoft.com/office/officeart/2009/layout/ReverseList"/>
    <dgm:cxn modelId="{43990435-D2C1-4F6C-A71C-D9CDF6FD6167}" type="presParOf" srcId="{07F658A5-D256-49CC-A6A4-9EA969492DA2}" destId="{FA7CDB42-7ED7-47F9-9487-B1AF6787C819}" srcOrd="2" destOrd="0" presId="urn:microsoft.com/office/officeart/2009/layout/ReverseList"/>
    <dgm:cxn modelId="{EF50CE35-0922-4D13-9939-58294E5F7248}" type="presParOf" srcId="{07F658A5-D256-49CC-A6A4-9EA969492DA2}" destId="{E9DEC495-CECE-4C17-919F-5E325CE5698A}" srcOrd="3" destOrd="0" presId="urn:microsoft.com/office/officeart/2009/layout/ReverseList"/>
    <dgm:cxn modelId="{1ACD8AB3-2DB6-46FC-807E-00FD71A6555D}" type="presParOf" srcId="{07F658A5-D256-49CC-A6A4-9EA969492DA2}" destId="{27768113-E271-4701-9111-19F77FE006A4}" srcOrd="4" destOrd="0" presId="urn:microsoft.com/office/officeart/2009/layout/ReverseList"/>
    <dgm:cxn modelId="{680FD875-BB0A-445A-8F80-EE2840B4116A}" type="presParOf" srcId="{07F658A5-D256-49CC-A6A4-9EA969492DA2}" destId="{C66AA3D0-8380-4BF5-A142-5761F17597B4}"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68382-73BA-44A7-A556-7BDE250C5D5C}">
      <dsp:nvSpPr>
        <dsp:cNvPr id="0" name=""/>
        <dsp:cNvSpPr/>
      </dsp:nvSpPr>
      <dsp:spPr>
        <a:xfrm rot="16200000">
          <a:off x="836898" y="-256785"/>
          <a:ext cx="1229624" cy="2403143"/>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120650" rIns="108585" bIns="120650" numCol="1" spcCol="1270" anchor="t" anchorCtr="0">
          <a:noAutofit/>
        </a:bodyPr>
        <a:lstStyle/>
        <a:p>
          <a:pPr marL="0" lvl="0" indent="0" algn="l"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Higher Levels of Self-Determination</a:t>
          </a:r>
        </a:p>
      </dsp:txBody>
      <dsp:txXfrm rot="5400000">
        <a:off x="310175" y="390010"/>
        <a:ext cx="2343107" cy="1109552"/>
      </dsp:txXfrm>
    </dsp:sp>
    <dsp:sp modelId="{E9DEC495-CECE-4C17-919F-5E325CE5698A}">
      <dsp:nvSpPr>
        <dsp:cNvPr id="0" name=""/>
        <dsp:cNvSpPr/>
      </dsp:nvSpPr>
      <dsp:spPr>
        <a:xfrm rot="5400000">
          <a:off x="3249599" y="-276757"/>
          <a:ext cx="1229624" cy="2419848"/>
        </a:xfrm>
        <a:prstGeom prst="round2SameRect">
          <a:avLst>
            <a:gd name="adj1" fmla="val 16670"/>
            <a:gd name="adj2" fmla="val 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More Active Student Involvement</a:t>
          </a:r>
        </a:p>
      </dsp:txBody>
      <dsp:txXfrm rot="-5400000">
        <a:off x="2654487" y="378391"/>
        <a:ext cx="2359812" cy="1109552"/>
      </dsp:txXfrm>
    </dsp:sp>
    <dsp:sp modelId="{27768113-E271-4701-9111-19F77FE006A4}">
      <dsp:nvSpPr>
        <dsp:cNvPr id="0" name=""/>
        <dsp:cNvSpPr/>
      </dsp:nvSpPr>
      <dsp:spPr>
        <a:xfrm>
          <a:off x="2265208" y="0"/>
          <a:ext cx="785552" cy="78551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6AA3D0-8380-4BF5-A142-5761F17597B4}">
      <dsp:nvSpPr>
        <dsp:cNvPr id="0" name=""/>
        <dsp:cNvSpPr/>
      </dsp:nvSpPr>
      <dsp:spPr>
        <a:xfrm rot="10800000">
          <a:off x="2265208" y="1127108"/>
          <a:ext cx="785552" cy="78551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ltLang="en-US"/>
          </a:p>
        </p:txBody>
      </p:sp>
      <p:sp>
        <p:nvSpPr>
          <p:cNvPr id="20483"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ltLang="en-US"/>
          </a:p>
        </p:txBody>
      </p:sp>
      <p:sp>
        <p:nvSpPr>
          <p:cNvPr id="20484" name="Rectangle 4"/>
          <p:cNvSpPr>
            <a:spLocks noGrp="1" noChangeArrowheads="1"/>
          </p:cNvSpPr>
          <p:nvPr>
            <p:ph type="ftr" sz="quarter" idx="2"/>
          </p:nvPr>
        </p:nvSpPr>
        <p:spPr bwMode="auto">
          <a:xfrm>
            <a:off x="0" y="8831581"/>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ltLang="en-US"/>
          </a:p>
        </p:txBody>
      </p:sp>
      <p:sp>
        <p:nvSpPr>
          <p:cNvPr id="20485" name="Rectangle 5"/>
          <p:cNvSpPr>
            <a:spLocks noGrp="1" noChangeArrowheads="1"/>
          </p:cNvSpPr>
          <p:nvPr>
            <p:ph type="sldNum" sz="quarter" idx="3"/>
          </p:nvPr>
        </p:nvSpPr>
        <p:spPr bwMode="auto">
          <a:xfrm>
            <a:off x="3972560" y="8831581"/>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77677145-BDBB-4173-BB4A-AB56298F9CC8}" type="slidenum">
              <a:rPr lang="en-US" altLang="en-US"/>
              <a:pPr>
                <a:defRPr/>
              </a:pPr>
              <a:t>‹#›</a:t>
            </a:fld>
            <a:endParaRPr lang="en-US" altLang="en-US"/>
          </a:p>
        </p:txBody>
      </p:sp>
    </p:spTree>
    <p:extLst>
      <p:ext uri="{BB962C8B-B14F-4D97-AF65-F5344CB8AC3E}">
        <p14:creationId xmlns:p14="http://schemas.microsoft.com/office/powerpoint/2010/main" val="2136107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ltLang="en-US"/>
          </a:p>
        </p:txBody>
      </p:sp>
      <p:sp>
        <p:nvSpPr>
          <p:cNvPr id="18435" name="Rectangle 3"/>
          <p:cNvSpPr>
            <a:spLocks noGrp="1" noChangeArrowheads="1"/>
          </p:cNvSpPr>
          <p:nvPr>
            <p:ph type="dt"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34720" y="4415790"/>
            <a:ext cx="514096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8438" name="Rectangle 6"/>
          <p:cNvSpPr>
            <a:spLocks noGrp="1" noChangeArrowheads="1"/>
          </p:cNvSpPr>
          <p:nvPr>
            <p:ph type="ftr" sz="quarter" idx="4"/>
          </p:nvPr>
        </p:nvSpPr>
        <p:spPr bwMode="auto">
          <a:xfrm>
            <a:off x="0" y="8831581"/>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ltLang="en-US"/>
          </a:p>
        </p:txBody>
      </p:sp>
      <p:sp>
        <p:nvSpPr>
          <p:cNvPr id="18439" name="Rectangle 7"/>
          <p:cNvSpPr>
            <a:spLocks noGrp="1" noChangeArrowheads="1"/>
          </p:cNvSpPr>
          <p:nvPr>
            <p:ph type="sldNum" sz="quarter" idx="5"/>
          </p:nvPr>
        </p:nvSpPr>
        <p:spPr bwMode="auto">
          <a:xfrm>
            <a:off x="3972560" y="8831581"/>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D2A2CD0E-298D-4FFF-A251-D47594EE0C2C}" type="slidenum">
              <a:rPr lang="en-US" altLang="en-US"/>
              <a:pPr>
                <a:defRPr/>
              </a:pPr>
              <a:t>‹#›</a:t>
            </a:fld>
            <a:endParaRPr lang="en-US" altLang="en-US"/>
          </a:p>
        </p:txBody>
      </p:sp>
    </p:spTree>
    <p:extLst>
      <p:ext uri="{BB962C8B-B14F-4D97-AF65-F5344CB8AC3E}">
        <p14:creationId xmlns:p14="http://schemas.microsoft.com/office/powerpoint/2010/main" val="4180026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A2CD0E-298D-4FFF-A251-D47594EE0C2C}" type="slidenum">
              <a:rPr lang="en-US" altLang="en-US" smtClean="0"/>
              <a:pPr>
                <a:defRPr/>
              </a:pPr>
              <a:t>1</a:t>
            </a:fld>
            <a:endParaRPr lang="en-US" altLang="en-US"/>
          </a:p>
        </p:txBody>
      </p:sp>
    </p:spTree>
    <p:extLst>
      <p:ext uri="{BB962C8B-B14F-4D97-AF65-F5344CB8AC3E}">
        <p14:creationId xmlns:p14="http://schemas.microsoft.com/office/powerpoint/2010/main" val="220922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A2CD0E-298D-4FFF-A251-D47594EE0C2C}" type="slidenum">
              <a:rPr lang="en-US" altLang="en-US" smtClean="0"/>
              <a:pPr>
                <a:defRPr/>
              </a:pPr>
              <a:t>13</a:t>
            </a:fld>
            <a:endParaRPr lang="en-US" altLang="en-US"/>
          </a:p>
        </p:txBody>
      </p:sp>
    </p:spTree>
    <p:extLst>
      <p:ext uri="{BB962C8B-B14F-4D97-AF65-F5344CB8AC3E}">
        <p14:creationId xmlns:p14="http://schemas.microsoft.com/office/powerpoint/2010/main" val="1963679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A2CD0E-298D-4FFF-A251-D47594EE0C2C}" type="slidenum">
              <a:rPr lang="en-US" altLang="en-US" smtClean="0"/>
              <a:pPr>
                <a:defRPr/>
              </a:pPr>
              <a:t>15</a:t>
            </a:fld>
            <a:endParaRPr lang="en-US" altLang="en-US"/>
          </a:p>
        </p:txBody>
      </p:sp>
    </p:spTree>
    <p:extLst>
      <p:ext uri="{BB962C8B-B14F-4D97-AF65-F5344CB8AC3E}">
        <p14:creationId xmlns:p14="http://schemas.microsoft.com/office/powerpoint/2010/main" val="212270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17</a:t>
            </a:fld>
            <a:endParaRPr lang="en-US"/>
          </a:p>
        </p:txBody>
      </p:sp>
    </p:spTree>
    <p:extLst>
      <p:ext uri="{BB962C8B-B14F-4D97-AF65-F5344CB8AC3E}">
        <p14:creationId xmlns:p14="http://schemas.microsoft.com/office/powerpoint/2010/main" val="647978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a:t>
            </a:r>
            <a:r>
              <a:rPr lang="en-US" baseline="0" dirty="0"/>
              <a:t> available at: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18</a:t>
            </a:fld>
            <a:endParaRPr lang="en-US"/>
          </a:p>
        </p:txBody>
      </p:sp>
    </p:spTree>
    <p:extLst>
      <p:ext uri="{BB962C8B-B14F-4D97-AF65-F5344CB8AC3E}">
        <p14:creationId xmlns:p14="http://schemas.microsoft.com/office/powerpoint/2010/main" val="2004129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a:t>
            </a:r>
            <a:r>
              <a:rPr lang="en-US" baseline="0" dirty="0"/>
              <a:t> available at: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19</a:t>
            </a:fld>
            <a:endParaRPr lang="en-US"/>
          </a:p>
        </p:txBody>
      </p:sp>
    </p:spTree>
    <p:extLst>
      <p:ext uri="{BB962C8B-B14F-4D97-AF65-F5344CB8AC3E}">
        <p14:creationId xmlns:p14="http://schemas.microsoft.com/office/powerpoint/2010/main" val="1550110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21</a:t>
            </a:fld>
            <a:endParaRPr lang="en-US"/>
          </a:p>
        </p:txBody>
      </p:sp>
    </p:spTree>
    <p:extLst>
      <p:ext uri="{BB962C8B-B14F-4D97-AF65-F5344CB8AC3E}">
        <p14:creationId xmlns:p14="http://schemas.microsoft.com/office/powerpoint/2010/main" val="1526904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22</a:t>
            </a:fld>
            <a:endParaRPr lang="en-US"/>
          </a:p>
        </p:txBody>
      </p:sp>
    </p:spTree>
    <p:extLst>
      <p:ext uri="{BB962C8B-B14F-4D97-AF65-F5344CB8AC3E}">
        <p14:creationId xmlns:p14="http://schemas.microsoft.com/office/powerpoint/2010/main" val="228810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23</a:t>
            </a:fld>
            <a:endParaRPr lang="en-US"/>
          </a:p>
        </p:txBody>
      </p:sp>
    </p:spTree>
    <p:extLst>
      <p:ext uri="{BB962C8B-B14F-4D97-AF65-F5344CB8AC3E}">
        <p14:creationId xmlns:p14="http://schemas.microsoft.com/office/powerpoint/2010/main" val="1197545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24</a:t>
            </a:fld>
            <a:endParaRPr lang="en-US"/>
          </a:p>
        </p:txBody>
      </p:sp>
    </p:spTree>
    <p:extLst>
      <p:ext uri="{BB962C8B-B14F-4D97-AF65-F5344CB8AC3E}">
        <p14:creationId xmlns:p14="http://schemas.microsoft.com/office/powerpoint/2010/main" val="16057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25</a:t>
            </a:fld>
            <a:endParaRPr lang="en-US"/>
          </a:p>
        </p:txBody>
      </p:sp>
    </p:spTree>
    <p:extLst>
      <p:ext uri="{BB962C8B-B14F-4D97-AF65-F5344CB8AC3E}">
        <p14:creationId xmlns:p14="http://schemas.microsoft.com/office/powerpoint/2010/main" val="326300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E496938-2B4D-4409-92D8-8046AE03C247}"/>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3504265-3187-43D4-8419-DF6BF97653FD}"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26627" name="Rectangle 2">
            <a:extLst>
              <a:ext uri="{FF2B5EF4-FFF2-40B4-BE49-F238E27FC236}">
                <a16:creationId xmlns:a16="http://schemas.microsoft.com/office/drawing/2014/main" id="{2AA7CBD8-8FA7-42AD-8018-253A4118F1A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D5F5B41F-2147-47C9-9DAE-EC1464375F41}"/>
              </a:ext>
            </a:extLst>
          </p:cNvPr>
          <p:cNvSpPr>
            <a:spLocks noGrp="1" noChangeArrowheads="1"/>
          </p:cNvSpPr>
          <p:nvPr>
            <p:ph type="body" idx="1"/>
          </p:nvPr>
        </p:nvSpPr>
        <p:spPr>
          <a:xfrm>
            <a:off x="934720" y="4335256"/>
            <a:ext cx="5140960" cy="4107085"/>
          </a:xfrm>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bwMode="auto">
          <a:xfrm>
            <a:off x="3970436" y="8668951"/>
            <a:ext cx="3038372" cy="4563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a:defRPr sz="2000" b="1">
                <a:solidFill>
                  <a:srgbClr val="003D7E"/>
                </a:solidFill>
                <a:latin typeface="Arial" charset="0"/>
              </a:defRPr>
            </a:lvl1pPr>
            <a:lvl2pPr marL="731286" indent="-281264">
              <a:defRPr sz="2000" b="1">
                <a:solidFill>
                  <a:srgbClr val="003D7E"/>
                </a:solidFill>
                <a:latin typeface="Arial" charset="0"/>
              </a:defRPr>
            </a:lvl2pPr>
            <a:lvl3pPr marL="1125055" indent="-225011">
              <a:defRPr sz="2000" b="1">
                <a:solidFill>
                  <a:srgbClr val="003D7E"/>
                </a:solidFill>
                <a:latin typeface="Arial" charset="0"/>
              </a:defRPr>
            </a:lvl3pPr>
            <a:lvl4pPr marL="1575077" indent="-225011">
              <a:defRPr sz="2000" b="1">
                <a:solidFill>
                  <a:srgbClr val="003D7E"/>
                </a:solidFill>
                <a:latin typeface="Arial" charset="0"/>
              </a:defRPr>
            </a:lvl4pPr>
            <a:lvl5pPr marL="2025099" indent="-225011">
              <a:defRPr sz="2000" b="1">
                <a:solidFill>
                  <a:srgbClr val="003D7E"/>
                </a:solidFill>
                <a:latin typeface="Arial" charset="0"/>
              </a:defRPr>
            </a:lvl5pPr>
            <a:lvl6pPr marL="2475121" indent="-225011" eaLnBrk="0" fontAlgn="base" hangingPunct="0">
              <a:spcBef>
                <a:spcPct val="20000"/>
              </a:spcBef>
              <a:spcAft>
                <a:spcPct val="0"/>
              </a:spcAft>
              <a:buClr>
                <a:schemeClr val="tx1"/>
              </a:buClr>
              <a:defRPr sz="2000" b="1">
                <a:solidFill>
                  <a:srgbClr val="003D7E"/>
                </a:solidFill>
                <a:latin typeface="Arial" charset="0"/>
              </a:defRPr>
            </a:lvl6pPr>
            <a:lvl7pPr marL="2925143" indent="-225011" eaLnBrk="0" fontAlgn="base" hangingPunct="0">
              <a:spcBef>
                <a:spcPct val="20000"/>
              </a:spcBef>
              <a:spcAft>
                <a:spcPct val="0"/>
              </a:spcAft>
              <a:buClr>
                <a:schemeClr val="tx1"/>
              </a:buClr>
              <a:defRPr sz="2000" b="1">
                <a:solidFill>
                  <a:srgbClr val="003D7E"/>
                </a:solidFill>
                <a:latin typeface="Arial" charset="0"/>
              </a:defRPr>
            </a:lvl7pPr>
            <a:lvl8pPr marL="3375165" indent="-225011" eaLnBrk="0" fontAlgn="base" hangingPunct="0">
              <a:spcBef>
                <a:spcPct val="20000"/>
              </a:spcBef>
              <a:spcAft>
                <a:spcPct val="0"/>
              </a:spcAft>
              <a:buClr>
                <a:schemeClr val="tx1"/>
              </a:buClr>
              <a:defRPr sz="2000" b="1">
                <a:solidFill>
                  <a:srgbClr val="003D7E"/>
                </a:solidFill>
                <a:latin typeface="Arial" charset="0"/>
              </a:defRPr>
            </a:lvl8pPr>
            <a:lvl9pPr marL="3825187" indent="-225011" eaLnBrk="0" fontAlgn="base" hangingPunct="0">
              <a:spcBef>
                <a:spcPct val="20000"/>
              </a:spcBef>
              <a:spcAft>
                <a:spcPct val="0"/>
              </a:spcAft>
              <a:buClr>
                <a:schemeClr val="tx1"/>
              </a:buClr>
              <a:defRPr sz="2000" b="1">
                <a:solidFill>
                  <a:srgbClr val="003D7E"/>
                </a:solidFill>
                <a:latin typeface="Arial" charset="0"/>
              </a:defRPr>
            </a:lvl9pPr>
          </a:lstStyle>
          <a:p>
            <a:fld id="{66728573-C0BC-4950-B7C9-AF1067BF083B}" type="slidenum">
              <a:rPr lang="en-GB"/>
              <a:pPr/>
              <a:t>27</a:t>
            </a:fld>
            <a:endParaRPr lang="en-GB"/>
          </a:p>
        </p:txBody>
      </p:sp>
      <p:sp>
        <p:nvSpPr>
          <p:cNvPr id="54275" name="Rectangle 1"/>
          <p:cNvSpPr>
            <a:spLocks noGrp="1" noRot="1" noChangeAspect="1" noChangeArrowheads="1" noTextEdit="1"/>
          </p:cNvSpPr>
          <p:nvPr>
            <p:ph type="sldImg"/>
          </p:nvPr>
        </p:nvSpPr>
        <p:spPr>
          <a:xfrm>
            <a:off x="463550" y="684213"/>
            <a:ext cx="6083300" cy="3422650"/>
          </a:xfrm>
          <a:solidFill>
            <a:srgbClr val="FFFFFF"/>
          </a:solidFill>
          <a:ln/>
        </p:spPr>
      </p:sp>
      <p:sp>
        <p:nvSpPr>
          <p:cNvPr id="54276" name="Rectangle 2"/>
          <p:cNvSpPr>
            <a:spLocks noGrp="1" noChangeArrowheads="1"/>
          </p:cNvSpPr>
          <p:nvPr>
            <p:ph type="body" idx="1"/>
          </p:nvPr>
        </p:nvSpPr>
        <p:spPr>
          <a:xfrm>
            <a:off x="701040" y="4335256"/>
            <a:ext cx="5608320" cy="41086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atin typeface="Times New Roman" pitchFamily="-96" charset="0"/>
            </a:endParaRPr>
          </a:p>
        </p:txBody>
      </p:sp>
    </p:spTree>
    <p:extLst>
      <p:ext uri="{BB962C8B-B14F-4D97-AF65-F5344CB8AC3E}">
        <p14:creationId xmlns:p14="http://schemas.microsoft.com/office/powerpoint/2010/main" val="312480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73B2DAC9-BBC5-43EE-A5A8-9D0BC0F8D228}" type="slidenum">
              <a:rPr lang="en-US" altLang="en-US" smtClean="0">
                <a:latin typeface="Times New Roman" panose="02020603050405020304" pitchFamily="18" charset="0"/>
              </a:rPr>
              <a:pPr/>
              <a:t>29</a:t>
            </a:fld>
            <a:endParaRPr lang="en-US" altLang="en-US">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7668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Unicode MS" panose="020B0604020202020204" pitchFamily="34" charset="-128"/>
              </a:defRPr>
            </a:lvl1pPr>
            <a:lvl2pPr marL="742950" indent="-285750" eaLnBrk="0" hangingPunct="0">
              <a:spcBef>
                <a:spcPct val="30000"/>
              </a:spcBef>
              <a:defRPr sz="1200">
                <a:solidFill>
                  <a:schemeClr val="tx1"/>
                </a:solidFill>
                <a:latin typeface="Arial Unicode MS" panose="020B0604020202020204" pitchFamily="34" charset="-128"/>
              </a:defRPr>
            </a:lvl2pPr>
            <a:lvl3pPr marL="1143000" indent="-228600" eaLnBrk="0" hangingPunct="0">
              <a:spcBef>
                <a:spcPct val="30000"/>
              </a:spcBef>
              <a:defRPr sz="1200">
                <a:solidFill>
                  <a:schemeClr val="tx1"/>
                </a:solidFill>
                <a:latin typeface="Arial Unicode MS" panose="020B0604020202020204" pitchFamily="34" charset="-128"/>
              </a:defRPr>
            </a:lvl3pPr>
            <a:lvl4pPr marL="1600200" indent="-228600" eaLnBrk="0" hangingPunct="0">
              <a:spcBef>
                <a:spcPct val="30000"/>
              </a:spcBef>
              <a:defRPr sz="1200">
                <a:solidFill>
                  <a:schemeClr val="tx1"/>
                </a:solidFill>
                <a:latin typeface="Arial Unicode MS" panose="020B0604020202020204" pitchFamily="34" charset="-128"/>
              </a:defRPr>
            </a:lvl4pPr>
            <a:lvl5pPr marL="2057400" indent="-228600" eaLnBrk="0" hangingPunct="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eaLnBrk="1" hangingPunct="1">
              <a:spcBef>
                <a:spcPct val="0"/>
              </a:spcBef>
            </a:pPr>
            <a:fld id="{37A3D6CF-42BE-48D0-9939-679B5484D1BB}" type="slidenum">
              <a:rPr lang="en-US" altLang="en-US"/>
              <a:pPr eaLnBrk="1" hangingPunct="1">
                <a:spcBef>
                  <a:spcPct val="0"/>
                </a:spcBef>
              </a:pPr>
              <a:t>30</a:t>
            </a:fld>
            <a:endParaRPr lang="en-US" altLang="en-US"/>
          </a:p>
        </p:txBody>
      </p:sp>
      <p:sp>
        <p:nvSpPr>
          <p:cNvPr id="79875" name="Rectangle 2"/>
          <p:cNvSpPr>
            <a:spLocks noGrp="1" noRot="1" noChangeAspect="1" noChangeArrowheads="1" noTextEdit="1"/>
          </p:cNvSpPr>
          <p:nvPr>
            <p:ph type="sldImg"/>
          </p:nvPr>
        </p:nvSpPr>
        <p:spPr>
          <a:xfrm>
            <a:off x="490538" y="695325"/>
            <a:ext cx="6184900" cy="3479800"/>
          </a:xfrm>
          <a:ln/>
        </p:spPr>
      </p:sp>
      <p:sp>
        <p:nvSpPr>
          <p:cNvPr id="7987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194985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Unicode MS" panose="020B0604020202020204" pitchFamily="34" charset="-128"/>
              </a:defRPr>
            </a:lvl1pPr>
            <a:lvl2pPr marL="742950" indent="-285750" eaLnBrk="0" hangingPunct="0">
              <a:spcBef>
                <a:spcPct val="30000"/>
              </a:spcBef>
              <a:defRPr sz="1200">
                <a:solidFill>
                  <a:schemeClr val="tx1"/>
                </a:solidFill>
                <a:latin typeface="Arial Unicode MS" panose="020B0604020202020204" pitchFamily="34" charset="-128"/>
              </a:defRPr>
            </a:lvl2pPr>
            <a:lvl3pPr marL="1143000" indent="-228600" eaLnBrk="0" hangingPunct="0">
              <a:spcBef>
                <a:spcPct val="30000"/>
              </a:spcBef>
              <a:defRPr sz="1200">
                <a:solidFill>
                  <a:schemeClr val="tx1"/>
                </a:solidFill>
                <a:latin typeface="Arial Unicode MS" panose="020B0604020202020204" pitchFamily="34" charset="-128"/>
              </a:defRPr>
            </a:lvl3pPr>
            <a:lvl4pPr marL="1600200" indent="-228600" eaLnBrk="0" hangingPunct="0">
              <a:spcBef>
                <a:spcPct val="30000"/>
              </a:spcBef>
              <a:defRPr sz="1200">
                <a:solidFill>
                  <a:schemeClr val="tx1"/>
                </a:solidFill>
                <a:latin typeface="Arial Unicode MS" panose="020B0604020202020204" pitchFamily="34" charset="-128"/>
              </a:defRPr>
            </a:lvl4pPr>
            <a:lvl5pPr marL="2057400" indent="-228600" eaLnBrk="0" hangingPunct="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eaLnBrk="1" hangingPunct="1">
              <a:spcBef>
                <a:spcPct val="0"/>
              </a:spcBef>
            </a:pPr>
            <a:fld id="{F3578CBD-A7E7-49CC-9123-AD2734FDEDA2}" type="slidenum">
              <a:rPr lang="en-US" altLang="en-US"/>
              <a:pPr eaLnBrk="1" hangingPunct="1">
                <a:spcBef>
                  <a:spcPct val="0"/>
                </a:spcBef>
              </a:pPr>
              <a:t>32</a:t>
            </a:fld>
            <a:endParaRPr lang="en-US" altLang="en-US"/>
          </a:p>
        </p:txBody>
      </p:sp>
      <p:sp>
        <p:nvSpPr>
          <p:cNvPr id="81923" name="Rectangle 2"/>
          <p:cNvSpPr>
            <a:spLocks noGrp="1" noRot="1" noChangeAspect="1" noChangeArrowheads="1" noTextEdit="1"/>
          </p:cNvSpPr>
          <p:nvPr>
            <p:ph type="sldImg"/>
          </p:nvPr>
        </p:nvSpPr>
        <p:spPr>
          <a:xfrm>
            <a:off x="490538" y="695325"/>
            <a:ext cx="6184900" cy="3479800"/>
          </a:xfrm>
          <a:ln/>
        </p:spPr>
      </p:sp>
      <p:sp>
        <p:nvSpPr>
          <p:cNvPr id="81924"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788045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Unicode MS" panose="020B0604020202020204" pitchFamily="34" charset="-128"/>
              </a:defRPr>
            </a:lvl1pPr>
            <a:lvl2pPr marL="742950" indent="-285750" eaLnBrk="0" hangingPunct="0">
              <a:spcBef>
                <a:spcPct val="30000"/>
              </a:spcBef>
              <a:defRPr sz="1200">
                <a:solidFill>
                  <a:schemeClr val="tx1"/>
                </a:solidFill>
                <a:latin typeface="Arial Unicode MS" panose="020B0604020202020204" pitchFamily="34" charset="-128"/>
              </a:defRPr>
            </a:lvl2pPr>
            <a:lvl3pPr marL="1143000" indent="-228600" eaLnBrk="0" hangingPunct="0">
              <a:spcBef>
                <a:spcPct val="30000"/>
              </a:spcBef>
              <a:defRPr sz="1200">
                <a:solidFill>
                  <a:schemeClr val="tx1"/>
                </a:solidFill>
                <a:latin typeface="Arial Unicode MS" panose="020B0604020202020204" pitchFamily="34" charset="-128"/>
              </a:defRPr>
            </a:lvl3pPr>
            <a:lvl4pPr marL="1600200" indent="-228600" eaLnBrk="0" hangingPunct="0">
              <a:spcBef>
                <a:spcPct val="30000"/>
              </a:spcBef>
              <a:defRPr sz="1200">
                <a:solidFill>
                  <a:schemeClr val="tx1"/>
                </a:solidFill>
                <a:latin typeface="Arial Unicode MS" panose="020B0604020202020204" pitchFamily="34" charset="-128"/>
              </a:defRPr>
            </a:lvl4pPr>
            <a:lvl5pPr marL="2057400" indent="-228600" eaLnBrk="0" hangingPunct="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eaLnBrk="1" hangingPunct="1">
              <a:spcBef>
                <a:spcPct val="0"/>
              </a:spcBef>
            </a:pPr>
            <a:fld id="{28A7D5C4-C74F-4F93-A360-28BEB90E6FCF}" type="slidenum">
              <a:rPr lang="en-US" altLang="en-US"/>
              <a:pPr eaLnBrk="1" hangingPunct="1">
                <a:spcBef>
                  <a:spcPct val="0"/>
                </a:spcBef>
              </a:pPr>
              <a:t>33</a:t>
            </a:fld>
            <a:endParaRPr lang="en-US" altLang="en-US"/>
          </a:p>
        </p:txBody>
      </p:sp>
      <p:sp>
        <p:nvSpPr>
          <p:cNvPr id="87043" name="Rectangle 2"/>
          <p:cNvSpPr>
            <a:spLocks noGrp="1" noRot="1" noChangeAspect="1" noChangeArrowheads="1" noTextEdit="1"/>
          </p:cNvSpPr>
          <p:nvPr>
            <p:ph type="sldImg"/>
          </p:nvPr>
        </p:nvSpPr>
        <p:spPr>
          <a:xfrm>
            <a:off x="485775" y="704850"/>
            <a:ext cx="6040438" cy="3397250"/>
          </a:xfrm>
          <a:ln w="12700" cap="flat">
            <a:solidFill>
              <a:schemeClr val="tx1"/>
            </a:solidFill>
          </a:ln>
        </p:spPr>
      </p:sp>
      <p:sp>
        <p:nvSpPr>
          <p:cNvPr id="87044" name="Rectangle 3"/>
          <p:cNvSpPr>
            <a:spLocks noGrp="1" noChangeArrowheads="1"/>
          </p:cNvSpPr>
          <p:nvPr>
            <p:ph type="body" idx="1"/>
          </p:nvPr>
        </p:nvSpPr>
        <p:spPr>
          <a:xfrm>
            <a:off x="934720" y="4335257"/>
            <a:ext cx="5140960" cy="4091240"/>
          </a:xfrm>
          <a:noFill/>
        </p:spPr>
        <p:txBody>
          <a:bodyPr lIns="92069" tIns="46036" rIns="92069" bIns="46036"/>
          <a:lstStyle/>
          <a:p>
            <a:endParaRPr lang="en-US" altLang="en-US"/>
          </a:p>
        </p:txBody>
      </p:sp>
    </p:spTree>
    <p:extLst>
      <p:ext uri="{BB962C8B-B14F-4D97-AF65-F5344CB8AC3E}">
        <p14:creationId xmlns:p14="http://schemas.microsoft.com/office/powerpoint/2010/main" val="63007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a:t>
            </a:r>
            <a:r>
              <a:rPr lang="en-US" baseline="0" dirty="0"/>
              <a:t> available at: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34</a:t>
            </a:fld>
            <a:endParaRPr lang="en-US"/>
          </a:p>
        </p:txBody>
      </p:sp>
    </p:spTree>
    <p:extLst>
      <p:ext uri="{BB962C8B-B14F-4D97-AF65-F5344CB8AC3E}">
        <p14:creationId xmlns:p14="http://schemas.microsoft.com/office/powerpoint/2010/main" val="291939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a:t>
            </a:r>
            <a:r>
              <a:rPr lang="en-US" baseline="0" dirty="0"/>
              <a:t> available at: </a:t>
            </a:r>
            <a:endParaRPr lang="en-US" dirty="0"/>
          </a:p>
        </p:txBody>
      </p:sp>
      <p:sp>
        <p:nvSpPr>
          <p:cNvPr id="4" name="Slide Number Placeholder 3"/>
          <p:cNvSpPr>
            <a:spLocks noGrp="1"/>
          </p:cNvSpPr>
          <p:nvPr>
            <p:ph type="sldNum" sz="quarter" idx="10"/>
          </p:nvPr>
        </p:nvSpPr>
        <p:spPr/>
        <p:txBody>
          <a:bodyPr/>
          <a:lstStyle/>
          <a:p>
            <a:fld id="{A97F4A3D-92C9-274C-AB2F-66BCB5D8AA5F}" type="slidenum">
              <a:rPr lang="en-US" smtClean="0"/>
              <a:t>37</a:t>
            </a:fld>
            <a:endParaRPr lang="en-US"/>
          </a:p>
        </p:txBody>
      </p:sp>
    </p:spTree>
    <p:extLst>
      <p:ext uri="{BB962C8B-B14F-4D97-AF65-F5344CB8AC3E}">
        <p14:creationId xmlns:p14="http://schemas.microsoft.com/office/powerpoint/2010/main" val="3576407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40</a:t>
            </a:fld>
            <a:endParaRPr lang="en-US"/>
          </a:p>
        </p:txBody>
      </p:sp>
      <p:sp>
        <p:nvSpPr>
          <p:cNvPr id="5" name="Date Placeholder 4"/>
          <p:cNvSpPr>
            <a:spLocks noGrp="1"/>
          </p:cNvSpPr>
          <p:nvPr>
            <p:ph type="dt" idx="11"/>
          </p:nvPr>
        </p:nvSpPr>
        <p:spPr/>
        <p:txBody>
          <a:bodyPr/>
          <a:lstStyle/>
          <a:p>
            <a:fld id="{660683CF-0823-9E42-9194-7AA5FB82DF82}"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2315899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31327D4-BC7D-4641-83DA-70E5809A0327}"/>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2" rIns="91723" bIns="45862"/>
          <a:lstStyle>
            <a:lvl1pPr>
              <a:spcBef>
                <a:spcPct val="30000"/>
              </a:spcBef>
              <a:defRPr sz="1200">
                <a:solidFill>
                  <a:schemeClr val="tx1"/>
                </a:solidFill>
                <a:latin typeface="Times New Roman" panose="02020603050405020304" pitchFamily="18" charset="0"/>
              </a:defRPr>
            </a:lvl1pPr>
            <a:lvl2pPr marL="730250" indent="-280988">
              <a:spcBef>
                <a:spcPct val="30000"/>
              </a:spcBef>
              <a:defRPr sz="1200">
                <a:solidFill>
                  <a:schemeClr val="tx1"/>
                </a:solidFill>
                <a:latin typeface="Times New Roman" panose="02020603050405020304" pitchFamily="18" charset="0"/>
              </a:defRPr>
            </a:lvl2pPr>
            <a:lvl3pPr marL="1123950" indent="-223838">
              <a:spcBef>
                <a:spcPct val="30000"/>
              </a:spcBef>
              <a:defRPr sz="1200">
                <a:solidFill>
                  <a:schemeClr val="tx1"/>
                </a:solidFill>
                <a:latin typeface="Times New Roman" panose="02020603050405020304" pitchFamily="18" charset="0"/>
              </a:defRPr>
            </a:lvl3pPr>
            <a:lvl4pPr marL="1574800" indent="-223838">
              <a:spcBef>
                <a:spcPct val="30000"/>
              </a:spcBef>
              <a:defRPr sz="1200">
                <a:solidFill>
                  <a:schemeClr val="tx1"/>
                </a:solidFill>
                <a:latin typeface="Times New Roman" panose="02020603050405020304" pitchFamily="18" charset="0"/>
              </a:defRPr>
            </a:lvl4pPr>
            <a:lvl5pPr marL="2024063" indent="-223838">
              <a:spcBef>
                <a:spcPct val="30000"/>
              </a:spcBef>
              <a:defRPr sz="1200">
                <a:solidFill>
                  <a:schemeClr val="tx1"/>
                </a:solidFill>
                <a:latin typeface="Times New Roman" panose="02020603050405020304" pitchFamily="18" charset="0"/>
              </a:defRPr>
            </a:lvl5pPr>
            <a:lvl6pPr marL="2481263" indent="-223838" eaLnBrk="0" fontAlgn="base" hangingPunct="0">
              <a:spcBef>
                <a:spcPct val="30000"/>
              </a:spcBef>
              <a:spcAft>
                <a:spcPct val="0"/>
              </a:spcAft>
              <a:defRPr sz="1200">
                <a:solidFill>
                  <a:schemeClr val="tx1"/>
                </a:solidFill>
                <a:latin typeface="Times New Roman" panose="02020603050405020304" pitchFamily="18" charset="0"/>
              </a:defRPr>
            </a:lvl6pPr>
            <a:lvl7pPr marL="2938463" indent="-223838" eaLnBrk="0" fontAlgn="base" hangingPunct="0">
              <a:spcBef>
                <a:spcPct val="30000"/>
              </a:spcBef>
              <a:spcAft>
                <a:spcPct val="0"/>
              </a:spcAft>
              <a:defRPr sz="1200">
                <a:solidFill>
                  <a:schemeClr val="tx1"/>
                </a:solidFill>
                <a:latin typeface="Times New Roman" panose="02020603050405020304" pitchFamily="18" charset="0"/>
              </a:defRPr>
            </a:lvl7pPr>
            <a:lvl8pPr marL="3395663" indent="-223838" eaLnBrk="0" fontAlgn="base" hangingPunct="0">
              <a:spcBef>
                <a:spcPct val="30000"/>
              </a:spcBef>
              <a:spcAft>
                <a:spcPct val="0"/>
              </a:spcAft>
              <a:defRPr sz="1200">
                <a:solidFill>
                  <a:schemeClr val="tx1"/>
                </a:solidFill>
                <a:latin typeface="Times New Roman" panose="02020603050405020304" pitchFamily="18" charset="0"/>
              </a:defRPr>
            </a:lvl8pPr>
            <a:lvl9pPr marL="3852863" indent="-2238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76758C-9195-488F-9EA7-91E6D3CED807}" type="slidenum">
              <a:rPr lang="en-US" altLang="en-US" sz="2000"/>
              <a:pPr>
                <a:spcBef>
                  <a:spcPct val="0"/>
                </a:spcBef>
              </a:pPr>
              <a:t>41</a:t>
            </a:fld>
            <a:endParaRPr lang="en-US" altLang="en-US" sz="2000"/>
          </a:p>
        </p:txBody>
      </p:sp>
      <p:sp>
        <p:nvSpPr>
          <p:cNvPr id="37891" name="Rectangle 2">
            <a:extLst>
              <a:ext uri="{FF2B5EF4-FFF2-40B4-BE49-F238E27FC236}">
                <a16:creationId xmlns:a16="http://schemas.microsoft.com/office/drawing/2014/main" id="{6B8C793F-71AD-4A81-BFE5-E4D993CB2AE4}"/>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22C8CF77-3E85-49A2-8097-115A1D0AE119}"/>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0F6CF69-5272-41F4-A62D-3A45F50329ED}"/>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2" rIns="91723" bIns="45862"/>
          <a:lstStyle>
            <a:lvl1pPr>
              <a:spcBef>
                <a:spcPct val="30000"/>
              </a:spcBef>
              <a:defRPr sz="1200">
                <a:solidFill>
                  <a:schemeClr val="tx1"/>
                </a:solidFill>
                <a:latin typeface="Times New Roman" panose="02020603050405020304" pitchFamily="18" charset="0"/>
              </a:defRPr>
            </a:lvl1pPr>
            <a:lvl2pPr marL="730250" indent="-280988">
              <a:spcBef>
                <a:spcPct val="30000"/>
              </a:spcBef>
              <a:defRPr sz="1200">
                <a:solidFill>
                  <a:schemeClr val="tx1"/>
                </a:solidFill>
                <a:latin typeface="Times New Roman" panose="02020603050405020304" pitchFamily="18" charset="0"/>
              </a:defRPr>
            </a:lvl2pPr>
            <a:lvl3pPr marL="1123950" indent="-223838">
              <a:spcBef>
                <a:spcPct val="30000"/>
              </a:spcBef>
              <a:defRPr sz="1200">
                <a:solidFill>
                  <a:schemeClr val="tx1"/>
                </a:solidFill>
                <a:latin typeface="Times New Roman" panose="02020603050405020304" pitchFamily="18" charset="0"/>
              </a:defRPr>
            </a:lvl3pPr>
            <a:lvl4pPr marL="1574800" indent="-223838">
              <a:spcBef>
                <a:spcPct val="30000"/>
              </a:spcBef>
              <a:defRPr sz="1200">
                <a:solidFill>
                  <a:schemeClr val="tx1"/>
                </a:solidFill>
                <a:latin typeface="Times New Roman" panose="02020603050405020304" pitchFamily="18" charset="0"/>
              </a:defRPr>
            </a:lvl4pPr>
            <a:lvl5pPr marL="2024063" indent="-223838">
              <a:spcBef>
                <a:spcPct val="30000"/>
              </a:spcBef>
              <a:defRPr sz="1200">
                <a:solidFill>
                  <a:schemeClr val="tx1"/>
                </a:solidFill>
                <a:latin typeface="Times New Roman" panose="02020603050405020304" pitchFamily="18" charset="0"/>
              </a:defRPr>
            </a:lvl5pPr>
            <a:lvl6pPr marL="2481263" indent="-223838" eaLnBrk="0" fontAlgn="base" hangingPunct="0">
              <a:spcBef>
                <a:spcPct val="30000"/>
              </a:spcBef>
              <a:spcAft>
                <a:spcPct val="0"/>
              </a:spcAft>
              <a:defRPr sz="1200">
                <a:solidFill>
                  <a:schemeClr val="tx1"/>
                </a:solidFill>
                <a:latin typeface="Times New Roman" panose="02020603050405020304" pitchFamily="18" charset="0"/>
              </a:defRPr>
            </a:lvl6pPr>
            <a:lvl7pPr marL="2938463" indent="-223838" eaLnBrk="0" fontAlgn="base" hangingPunct="0">
              <a:spcBef>
                <a:spcPct val="30000"/>
              </a:spcBef>
              <a:spcAft>
                <a:spcPct val="0"/>
              </a:spcAft>
              <a:defRPr sz="1200">
                <a:solidFill>
                  <a:schemeClr val="tx1"/>
                </a:solidFill>
                <a:latin typeface="Times New Roman" panose="02020603050405020304" pitchFamily="18" charset="0"/>
              </a:defRPr>
            </a:lvl7pPr>
            <a:lvl8pPr marL="3395663" indent="-223838" eaLnBrk="0" fontAlgn="base" hangingPunct="0">
              <a:spcBef>
                <a:spcPct val="30000"/>
              </a:spcBef>
              <a:spcAft>
                <a:spcPct val="0"/>
              </a:spcAft>
              <a:defRPr sz="1200">
                <a:solidFill>
                  <a:schemeClr val="tx1"/>
                </a:solidFill>
                <a:latin typeface="Times New Roman" panose="02020603050405020304" pitchFamily="18" charset="0"/>
              </a:defRPr>
            </a:lvl8pPr>
            <a:lvl9pPr marL="3852863" indent="-2238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4BE5D8-0D3E-46E0-9AFE-FA9EA021AE3C}" type="slidenum">
              <a:rPr lang="en-US" altLang="en-US" sz="2000"/>
              <a:pPr>
                <a:spcBef>
                  <a:spcPct val="0"/>
                </a:spcBef>
              </a:pPr>
              <a:t>42</a:t>
            </a:fld>
            <a:endParaRPr lang="en-US" altLang="en-US" sz="2000"/>
          </a:p>
        </p:txBody>
      </p:sp>
      <p:sp>
        <p:nvSpPr>
          <p:cNvPr id="39939" name="Rectangle 2">
            <a:extLst>
              <a:ext uri="{FF2B5EF4-FFF2-40B4-BE49-F238E27FC236}">
                <a16:creationId xmlns:a16="http://schemas.microsoft.com/office/drawing/2014/main" id="{F81486DA-1CD6-425D-AE34-B7CFE40E0384}"/>
              </a:ext>
            </a:extLst>
          </p:cNvPr>
          <p:cNvSpPr>
            <a:spLocks noGrp="1" noRot="1" noChangeAspec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id="{175D129C-A263-4006-B285-843F0B555718}"/>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77E9178-06AA-47AE-88F1-57AD0C0F84EE}"/>
              </a:ext>
            </a:extLst>
          </p:cNvPr>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30A62FB-B120-476A-A705-952AE6E882B6}" type="slidenum">
              <a:rPr lang="en-US" altLang="en-US">
                <a:latin typeface="Arial" panose="020B0604020202020204" pitchFamily="34" charset="0"/>
              </a:rPr>
              <a:pPr/>
              <a:t>3</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AD24E021-46C9-4826-9BB1-39E4D3BFA381}"/>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0758ABB-2D08-4AF5-8840-0B52D52C6DA8}"/>
              </a:ext>
            </a:extLst>
          </p:cNvPr>
          <p:cNvSpPr>
            <a:spLocks noGrp="1" noChangeArrowheads="1"/>
          </p:cNvSpPr>
          <p:nvPr>
            <p:ph type="body" idx="1"/>
          </p:nvPr>
        </p:nvSpPr>
        <p:spPr>
          <a:xfrm>
            <a:off x="934720" y="4335256"/>
            <a:ext cx="5140960" cy="4107085"/>
          </a:xfrm>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A600D947-E01C-4188-B90F-653A3824B96A}"/>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2" rIns="91723" bIns="45862"/>
          <a:lstStyle>
            <a:lvl1pPr>
              <a:spcBef>
                <a:spcPct val="30000"/>
              </a:spcBef>
              <a:defRPr sz="1200">
                <a:solidFill>
                  <a:schemeClr val="tx1"/>
                </a:solidFill>
                <a:latin typeface="Times New Roman" panose="02020603050405020304" pitchFamily="18" charset="0"/>
              </a:defRPr>
            </a:lvl1pPr>
            <a:lvl2pPr marL="730250" indent="-280988">
              <a:spcBef>
                <a:spcPct val="30000"/>
              </a:spcBef>
              <a:defRPr sz="1200">
                <a:solidFill>
                  <a:schemeClr val="tx1"/>
                </a:solidFill>
                <a:latin typeface="Times New Roman" panose="02020603050405020304" pitchFamily="18" charset="0"/>
              </a:defRPr>
            </a:lvl2pPr>
            <a:lvl3pPr marL="1123950" indent="-223838">
              <a:spcBef>
                <a:spcPct val="30000"/>
              </a:spcBef>
              <a:defRPr sz="1200">
                <a:solidFill>
                  <a:schemeClr val="tx1"/>
                </a:solidFill>
                <a:latin typeface="Times New Roman" panose="02020603050405020304" pitchFamily="18" charset="0"/>
              </a:defRPr>
            </a:lvl3pPr>
            <a:lvl4pPr marL="1574800" indent="-223838">
              <a:spcBef>
                <a:spcPct val="30000"/>
              </a:spcBef>
              <a:defRPr sz="1200">
                <a:solidFill>
                  <a:schemeClr val="tx1"/>
                </a:solidFill>
                <a:latin typeface="Times New Roman" panose="02020603050405020304" pitchFamily="18" charset="0"/>
              </a:defRPr>
            </a:lvl4pPr>
            <a:lvl5pPr marL="2024063" indent="-223838">
              <a:spcBef>
                <a:spcPct val="30000"/>
              </a:spcBef>
              <a:defRPr sz="1200">
                <a:solidFill>
                  <a:schemeClr val="tx1"/>
                </a:solidFill>
                <a:latin typeface="Times New Roman" panose="02020603050405020304" pitchFamily="18" charset="0"/>
              </a:defRPr>
            </a:lvl5pPr>
            <a:lvl6pPr marL="2481263" indent="-223838" eaLnBrk="0" fontAlgn="base" hangingPunct="0">
              <a:spcBef>
                <a:spcPct val="30000"/>
              </a:spcBef>
              <a:spcAft>
                <a:spcPct val="0"/>
              </a:spcAft>
              <a:defRPr sz="1200">
                <a:solidFill>
                  <a:schemeClr val="tx1"/>
                </a:solidFill>
                <a:latin typeface="Times New Roman" panose="02020603050405020304" pitchFamily="18" charset="0"/>
              </a:defRPr>
            </a:lvl6pPr>
            <a:lvl7pPr marL="2938463" indent="-223838" eaLnBrk="0" fontAlgn="base" hangingPunct="0">
              <a:spcBef>
                <a:spcPct val="30000"/>
              </a:spcBef>
              <a:spcAft>
                <a:spcPct val="0"/>
              </a:spcAft>
              <a:defRPr sz="1200">
                <a:solidFill>
                  <a:schemeClr val="tx1"/>
                </a:solidFill>
                <a:latin typeface="Times New Roman" panose="02020603050405020304" pitchFamily="18" charset="0"/>
              </a:defRPr>
            </a:lvl7pPr>
            <a:lvl8pPr marL="3395663" indent="-223838" eaLnBrk="0" fontAlgn="base" hangingPunct="0">
              <a:spcBef>
                <a:spcPct val="30000"/>
              </a:spcBef>
              <a:spcAft>
                <a:spcPct val="0"/>
              </a:spcAft>
              <a:defRPr sz="1200">
                <a:solidFill>
                  <a:schemeClr val="tx1"/>
                </a:solidFill>
                <a:latin typeface="Times New Roman" panose="02020603050405020304" pitchFamily="18" charset="0"/>
              </a:defRPr>
            </a:lvl8pPr>
            <a:lvl9pPr marL="3852863" indent="-2238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830443-E5D1-4748-8E88-B0515D8CD3A8}" type="slidenum">
              <a:rPr lang="en-US" altLang="en-US" sz="2000"/>
              <a:pPr>
                <a:spcBef>
                  <a:spcPct val="0"/>
                </a:spcBef>
              </a:pPr>
              <a:t>43</a:t>
            </a:fld>
            <a:endParaRPr lang="en-US" altLang="en-US" sz="2000"/>
          </a:p>
        </p:txBody>
      </p:sp>
      <p:sp>
        <p:nvSpPr>
          <p:cNvPr id="41987" name="Rectangle 2">
            <a:extLst>
              <a:ext uri="{FF2B5EF4-FFF2-40B4-BE49-F238E27FC236}">
                <a16:creationId xmlns:a16="http://schemas.microsoft.com/office/drawing/2014/main" id="{E58B56AA-8D3C-4C31-B3B7-876EAB4FCE79}"/>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08D4A063-E17D-4E78-9DD3-1E63F4009886}"/>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A2CD0E-298D-4FFF-A251-D47594EE0C2C}" type="slidenum">
              <a:rPr lang="en-US" altLang="en-US" smtClean="0"/>
              <a:pPr>
                <a:defRPr/>
              </a:pPr>
              <a:t>44</a:t>
            </a:fld>
            <a:endParaRPr lang="en-US" altLang="en-US"/>
          </a:p>
        </p:txBody>
      </p:sp>
    </p:spTree>
    <p:extLst>
      <p:ext uri="{BB962C8B-B14F-4D97-AF65-F5344CB8AC3E}">
        <p14:creationId xmlns:p14="http://schemas.microsoft.com/office/powerpoint/2010/main" val="100088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2933F54-E425-44A2-B601-CE38B0F991F9}" type="slidenum">
              <a:rPr lang="en-US" altLang="en-US" smtClean="0"/>
              <a:pPr/>
              <a:t>5</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US" altLang="en-US"/>
              <a:t>Play off definition of confusing, wonderful, frightening to Bridge theme</a:t>
            </a:r>
          </a:p>
        </p:txBody>
      </p:sp>
    </p:spTree>
    <p:extLst>
      <p:ext uri="{BB962C8B-B14F-4D97-AF65-F5344CB8AC3E}">
        <p14:creationId xmlns:p14="http://schemas.microsoft.com/office/powerpoint/2010/main" val="14297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A2CD0E-298D-4FFF-A251-D47594EE0C2C}" type="slidenum">
              <a:rPr lang="en-US" altLang="en-US" smtClean="0"/>
              <a:pPr>
                <a:defRPr/>
              </a:pPr>
              <a:t>8</a:t>
            </a:fld>
            <a:endParaRPr lang="en-US" altLang="en-US"/>
          </a:p>
        </p:txBody>
      </p:sp>
    </p:spTree>
    <p:extLst>
      <p:ext uri="{BB962C8B-B14F-4D97-AF65-F5344CB8AC3E}">
        <p14:creationId xmlns:p14="http://schemas.microsoft.com/office/powerpoint/2010/main" val="166530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A2CD0E-298D-4FFF-A251-D47594EE0C2C}" type="slidenum">
              <a:rPr lang="en-US" altLang="en-US" smtClean="0"/>
              <a:pPr>
                <a:defRPr/>
              </a:pPr>
              <a:t>9</a:t>
            </a:fld>
            <a:endParaRPr lang="en-US" altLang="en-US"/>
          </a:p>
        </p:txBody>
      </p:sp>
    </p:spTree>
    <p:extLst>
      <p:ext uri="{BB962C8B-B14F-4D97-AF65-F5344CB8AC3E}">
        <p14:creationId xmlns:p14="http://schemas.microsoft.com/office/powerpoint/2010/main" val="4055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6B8C37-8372-4B00-A280-23C2C0CBC25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ゴシック" pitchFamily="-92" charset="-128"/>
              <a:cs typeface="+mn-cs"/>
            </a:endParaRPr>
          </a:p>
        </p:txBody>
      </p:sp>
      <p:sp>
        <p:nvSpPr>
          <p:cNvPr id="33795" name="Rectangle 2"/>
          <p:cNvSpPr>
            <a:spLocks noGrp="1" noChangeArrowheads="1"/>
          </p:cNvSpPr>
          <p:nvPr>
            <p:ph type="body" idx="1"/>
          </p:nvPr>
        </p:nvSpPr>
        <p:spPr>
          <a:xfrm>
            <a:off x="914400" y="4344989"/>
            <a:ext cx="5029200" cy="3848100"/>
          </a:xfrm>
          <a:noFill/>
        </p:spPr>
        <p:txBody>
          <a:bodyPr lIns="92069" tIns="46036" rIns="92069" bIns="46036"/>
          <a:lstStyle/>
          <a:p>
            <a:endParaRPr lang="en-GB" altLang="en-US"/>
          </a:p>
        </p:txBody>
      </p:sp>
      <p:sp>
        <p:nvSpPr>
          <p:cNvPr id="33796" name="Rectangle 3"/>
          <p:cNvSpPr>
            <a:spLocks noGrp="1" noRot="1" noChangeAspect="1" noChangeArrowheads="1" noTextEdit="1"/>
          </p:cNvSpPr>
          <p:nvPr>
            <p:ph type="sldImg"/>
          </p:nvPr>
        </p:nvSpPr>
        <p:spPr>
          <a:xfrm>
            <a:off x="576263" y="793750"/>
            <a:ext cx="5705475" cy="3209925"/>
          </a:xfrm>
          <a:ln w="12700" cap="flat">
            <a:solidFill>
              <a:schemeClr val="tx1"/>
            </a:solidFill>
          </a:ln>
        </p:spPr>
      </p:sp>
    </p:spTree>
    <p:extLst>
      <p:ext uri="{BB962C8B-B14F-4D97-AF65-F5344CB8AC3E}">
        <p14:creationId xmlns:p14="http://schemas.microsoft.com/office/powerpoint/2010/main" val="245825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05B3E0-A04E-4E22-9D19-44A909DA91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ゴシック" pitchFamily="-92" charset="-128"/>
              <a:cs typeface="+mn-cs"/>
            </a:endParaRPr>
          </a:p>
        </p:txBody>
      </p:sp>
      <p:sp>
        <p:nvSpPr>
          <p:cNvPr id="35843" name="Rectangle 2"/>
          <p:cNvSpPr>
            <a:spLocks noGrp="1" noChangeArrowheads="1"/>
          </p:cNvSpPr>
          <p:nvPr>
            <p:ph type="body" idx="1"/>
          </p:nvPr>
        </p:nvSpPr>
        <p:spPr>
          <a:xfrm>
            <a:off x="914400" y="4344989"/>
            <a:ext cx="5029200" cy="3848100"/>
          </a:xfrm>
          <a:noFill/>
        </p:spPr>
        <p:txBody>
          <a:bodyPr lIns="92069" tIns="46036" rIns="92069" bIns="46036"/>
          <a:lstStyle/>
          <a:p>
            <a:endParaRPr lang="en-GB" altLang="en-US"/>
          </a:p>
        </p:txBody>
      </p:sp>
      <p:sp>
        <p:nvSpPr>
          <p:cNvPr id="35844" name="Rectangle 3"/>
          <p:cNvSpPr>
            <a:spLocks noGrp="1" noRot="1" noChangeAspect="1" noChangeArrowheads="1" noTextEdit="1"/>
          </p:cNvSpPr>
          <p:nvPr>
            <p:ph type="sldImg"/>
          </p:nvPr>
        </p:nvSpPr>
        <p:spPr>
          <a:xfrm>
            <a:off x="576263" y="793750"/>
            <a:ext cx="5705475" cy="3209925"/>
          </a:xfrm>
          <a:ln w="12700" cap="flat">
            <a:solidFill>
              <a:schemeClr val="tx1"/>
            </a:solidFill>
          </a:ln>
        </p:spPr>
      </p:sp>
    </p:spTree>
    <p:extLst>
      <p:ext uri="{BB962C8B-B14F-4D97-AF65-F5344CB8AC3E}">
        <p14:creationId xmlns:p14="http://schemas.microsoft.com/office/powerpoint/2010/main" val="1247425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AB1196-6F1B-4C47-BDA4-8DADB2868A7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ゴシック" pitchFamily="-92"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ゴシック" pitchFamily="-92" charset="-128"/>
              <a:cs typeface="+mn-cs"/>
            </a:endParaRPr>
          </a:p>
        </p:txBody>
      </p:sp>
      <p:sp>
        <p:nvSpPr>
          <p:cNvPr id="37891" name="Rectangle 2"/>
          <p:cNvSpPr>
            <a:spLocks noGrp="1" noChangeArrowheads="1"/>
          </p:cNvSpPr>
          <p:nvPr>
            <p:ph type="body" idx="1"/>
          </p:nvPr>
        </p:nvSpPr>
        <p:spPr>
          <a:xfrm>
            <a:off x="914400" y="4344989"/>
            <a:ext cx="5029200" cy="3848100"/>
          </a:xfrm>
          <a:noFill/>
        </p:spPr>
        <p:txBody>
          <a:bodyPr lIns="92069" tIns="46036" rIns="92069" bIns="46036"/>
          <a:lstStyle/>
          <a:p>
            <a:endParaRPr lang="en-GB" altLang="en-US"/>
          </a:p>
        </p:txBody>
      </p:sp>
      <p:sp>
        <p:nvSpPr>
          <p:cNvPr id="37892" name="Rectangle 3"/>
          <p:cNvSpPr>
            <a:spLocks noGrp="1" noRot="1" noChangeAspect="1" noChangeArrowheads="1" noTextEdit="1"/>
          </p:cNvSpPr>
          <p:nvPr>
            <p:ph type="sldImg"/>
          </p:nvPr>
        </p:nvSpPr>
        <p:spPr>
          <a:xfrm>
            <a:off x="576263" y="793750"/>
            <a:ext cx="5705475" cy="3209925"/>
          </a:xfrm>
          <a:ln w="12700" cap="flat">
            <a:solidFill>
              <a:schemeClr val="tx1"/>
            </a:solidFill>
          </a:ln>
        </p:spPr>
      </p:sp>
    </p:spTree>
    <p:extLst>
      <p:ext uri="{BB962C8B-B14F-4D97-AF65-F5344CB8AC3E}">
        <p14:creationId xmlns:p14="http://schemas.microsoft.com/office/powerpoint/2010/main" val="2070664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52909B-09F8-4BD5-AF55-A665955BBD60}"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10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C7752FC-15B3-4C97-A444-51CFE1267A61}"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4B3BD655-B56A-48DB-A472-24EF0F61D592}" type="slidenum">
              <a:rPr lang="en-US" altLang="en-US" smtClean="0"/>
              <a:pPr>
                <a:defRPr/>
              </a:pPr>
              <a:t>‹#›</a:t>
            </a:fld>
            <a:endParaRPr lang="en-US" altLang="en-US"/>
          </a:p>
        </p:txBody>
      </p:sp>
    </p:spTree>
    <p:extLst>
      <p:ext uri="{BB962C8B-B14F-4D97-AF65-F5344CB8AC3E}">
        <p14:creationId xmlns:p14="http://schemas.microsoft.com/office/powerpoint/2010/main" val="284551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C9713E3-8B3C-4738-B742-82CFF0A1CF7D}"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587AB1AE-2A2C-48EB-B1E5-D573759E86D1}" type="slidenum">
              <a:rPr lang="en-US" altLang="en-US" smtClean="0"/>
              <a:pPr>
                <a:defRPr/>
              </a:pPr>
              <a:t>‹#›</a:t>
            </a:fld>
            <a:endParaRPr lang="en-US" altLang="en-US"/>
          </a:p>
        </p:txBody>
      </p:sp>
    </p:spTree>
    <p:extLst>
      <p:ext uri="{BB962C8B-B14F-4D97-AF65-F5344CB8AC3E}">
        <p14:creationId xmlns:p14="http://schemas.microsoft.com/office/powerpoint/2010/main" val="1196259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885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834" y="365126"/>
            <a:ext cx="11156951" cy="931863"/>
          </a:xfrm>
        </p:spPr>
        <p:txBody>
          <a:bodyPr/>
          <a:lstStyle/>
          <a:p>
            <a:r>
              <a:rPr lang="en-US"/>
              <a:t>Click to edit Master title style</a:t>
            </a:r>
          </a:p>
        </p:txBody>
      </p:sp>
      <p:sp>
        <p:nvSpPr>
          <p:cNvPr id="3" name="Content Placeholder 2"/>
          <p:cNvSpPr>
            <a:spLocks noGrp="1"/>
          </p:cNvSpPr>
          <p:nvPr>
            <p:ph sz="half" idx="1"/>
          </p:nvPr>
        </p:nvSpPr>
        <p:spPr>
          <a:xfrm>
            <a:off x="469901" y="1373188"/>
            <a:ext cx="5467351" cy="3948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0451" y="1373188"/>
            <a:ext cx="5469467" cy="3948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B1DDB7A1-F6EE-4620-BC22-9A468B612C1B}"/>
              </a:ext>
            </a:extLst>
          </p:cNvPr>
          <p:cNvSpPr>
            <a:spLocks noGrp="1" noChangeArrowheads="1"/>
          </p:cNvSpPr>
          <p:nvPr>
            <p:ph type="sldNum" sz="quarter" idx="10"/>
          </p:nvPr>
        </p:nvSpPr>
        <p:spPr>
          <a:ln/>
        </p:spPr>
        <p:txBody>
          <a:bodyPr/>
          <a:lstStyle>
            <a:lvl1pPr>
              <a:defRPr/>
            </a:lvl1pPr>
          </a:lstStyle>
          <a:p>
            <a:pPr>
              <a:defRPr/>
            </a:pPr>
            <a:fld id="{13D709FE-5223-4BA6-BB27-86A7328EA727}" type="slidenum">
              <a:rPr lang="en-US" altLang="en-US"/>
              <a:pPr>
                <a:defRPr/>
              </a:pPr>
              <a:t>‹#›</a:t>
            </a:fld>
            <a:endParaRPr lang="en-US" altLang="en-US"/>
          </a:p>
        </p:txBody>
      </p:sp>
    </p:spTree>
    <p:extLst>
      <p:ext uri="{BB962C8B-B14F-4D97-AF65-F5344CB8AC3E}">
        <p14:creationId xmlns:p14="http://schemas.microsoft.com/office/powerpoint/2010/main" val="392529489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42485" y="96839"/>
            <a:ext cx="9544049" cy="1412875"/>
          </a:xfrm>
        </p:spPr>
        <p:txBody>
          <a:bodyPr/>
          <a:lstStyle/>
          <a:p>
            <a:r>
              <a:rPr lang="en-US"/>
              <a:t>Click to edit Master title style</a:t>
            </a:r>
          </a:p>
        </p:txBody>
      </p:sp>
      <p:sp>
        <p:nvSpPr>
          <p:cNvPr id="3" name="ClipArt Placeholder 2"/>
          <p:cNvSpPr>
            <a:spLocks noGrp="1"/>
          </p:cNvSpPr>
          <p:nvPr>
            <p:ph type="clipArt" sz="half" idx="1"/>
          </p:nvPr>
        </p:nvSpPr>
        <p:spPr>
          <a:xfrm>
            <a:off x="1265767" y="1981200"/>
            <a:ext cx="5005917" cy="4114800"/>
          </a:xfrm>
        </p:spPr>
        <p:txBody>
          <a:bodyPr>
            <a:normAutofit/>
          </a:bodyPr>
          <a:lstStyle/>
          <a:p>
            <a:pPr lvl="0"/>
            <a:endParaRPr lang="en-US" noProof="0"/>
          </a:p>
        </p:txBody>
      </p:sp>
      <p:sp>
        <p:nvSpPr>
          <p:cNvPr id="4" name="Text Placeholder 3"/>
          <p:cNvSpPr>
            <a:spLocks noGrp="1"/>
          </p:cNvSpPr>
          <p:nvPr>
            <p:ph type="body" sz="half" idx="2"/>
          </p:nvPr>
        </p:nvSpPr>
        <p:spPr>
          <a:xfrm>
            <a:off x="6474885" y="1981200"/>
            <a:ext cx="50059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6BB77D-39E5-43E0-88CA-DF20D532301D}"/>
              </a:ext>
            </a:extLst>
          </p:cNvPr>
          <p:cNvSpPr>
            <a:spLocks noGrp="1"/>
          </p:cNvSpPr>
          <p:nvPr>
            <p:ph type="dt" sz="half" idx="10"/>
          </p:nvPr>
        </p:nvSpPr>
        <p:spPr>
          <a:xfrm>
            <a:off x="1261533" y="6248400"/>
            <a:ext cx="2540000" cy="457200"/>
          </a:xfrm>
        </p:spPr>
        <p:txBody>
          <a:bodyPr/>
          <a:lstStyle>
            <a:lvl1pPr>
              <a:defRPr>
                <a:solidFill>
                  <a:prstClr val="black"/>
                </a:solidFill>
              </a:defRPr>
            </a:lvl1pPr>
          </a:lstStyle>
          <a:p>
            <a:pPr>
              <a:defRPr/>
            </a:pPr>
            <a:endParaRPr lang="en-US"/>
          </a:p>
        </p:txBody>
      </p:sp>
      <p:sp>
        <p:nvSpPr>
          <p:cNvPr id="6" name="Footer Placeholder 5">
            <a:extLst>
              <a:ext uri="{FF2B5EF4-FFF2-40B4-BE49-F238E27FC236}">
                <a16:creationId xmlns:a16="http://schemas.microsoft.com/office/drawing/2014/main" id="{FA8B9DE0-B1B9-406F-B4A4-94B47BEEBB6A}"/>
              </a:ext>
            </a:extLst>
          </p:cNvPr>
          <p:cNvSpPr>
            <a:spLocks noGrp="1"/>
          </p:cNvSpPr>
          <p:nvPr>
            <p:ph type="ftr" sz="quarter" idx="11"/>
          </p:nvPr>
        </p:nvSpPr>
        <p:spPr>
          <a:xfrm>
            <a:off x="4470400" y="6248400"/>
            <a:ext cx="3860800" cy="457200"/>
          </a:xfrm>
        </p:spPr>
        <p:txBody>
          <a:bodyPr/>
          <a:lstStyle>
            <a:lvl1pPr>
              <a:defRPr>
                <a:solidFill>
                  <a:prstClr val="black"/>
                </a:solidFill>
              </a:defRPr>
            </a:lvl1pPr>
          </a:lstStyle>
          <a:p>
            <a:pPr>
              <a:defRPr/>
            </a:pPr>
            <a:endParaRPr lang="en-US"/>
          </a:p>
        </p:txBody>
      </p:sp>
      <p:sp>
        <p:nvSpPr>
          <p:cNvPr id="7" name="Slide Number Placeholder 6">
            <a:extLst>
              <a:ext uri="{FF2B5EF4-FFF2-40B4-BE49-F238E27FC236}">
                <a16:creationId xmlns:a16="http://schemas.microsoft.com/office/drawing/2014/main" id="{9C270081-46D7-408D-A329-1DE83D297AED}"/>
              </a:ext>
            </a:extLst>
          </p:cNvPr>
          <p:cNvSpPr>
            <a:spLocks noGrp="1"/>
          </p:cNvSpPr>
          <p:nvPr>
            <p:ph type="sldNum" sz="quarter" idx="12"/>
          </p:nvPr>
        </p:nvSpPr>
        <p:spPr>
          <a:xfrm>
            <a:off x="8940800" y="6248400"/>
            <a:ext cx="2540000" cy="457200"/>
          </a:xfrm>
        </p:spPr>
        <p:txBody>
          <a:bodyPr/>
          <a:lstStyle>
            <a:lvl1pPr>
              <a:defRPr>
                <a:solidFill>
                  <a:prstClr val="black"/>
                </a:solidFill>
              </a:defRPr>
            </a:lvl1pPr>
          </a:lstStyle>
          <a:p>
            <a:pPr>
              <a:defRPr/>
            </a:pPr>
            <a:fld id="{5D9DFB8B-11FC-4D1E-BFBC-7F894920EC45}" type="slidenum">
              <a:rPr lang="en-US"/>
              <a:pPr>
                <a:defRPr/>
              </a:pPr>
              <a:t>‹#›</a:t>
            </a:fld>
            <a:endParaRPr lang="en-US"/>
          </a:p>
        </p:txBody>
      </p:sp>
    </p:spTree>
    <p:extLst>
      <p:ext uri="{BB962C8B-B14F-4D97-AF65-F5344CB8AC3E}">
        <p14:creationId xmlns:p14="http://schemas.microsoft.com/office/powerpoint/2010/main" val="369347579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73800BB-F2EF-41CA-9730-BB66F9409346}"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41954011-D061-44B3-BB7F-2B5FFE2BA091}" type="slidenum">
              <a:rPr lang="en-US" altLang="en-US" smtClean="0"/>
              <a:pPr>
                <a:defRPr/>
              </a:pPr>
              <a:t>‹#›</a:t>
            </a:fld>
            <a:endParaRPr lang="en-US" altLang="en-US"/>
          </a:p>
        </p:txBody>
      </p:sp>
    </p:spTree>
    <p:extLst>
      <p:ext uri="{BB962C8B-B14F-4D97-AF65-F5344CB8AC3E}">
        <p14:creationId xmlns:p14="http://schemas.microsoft.com/office/powerpoint/2010/main" val="246656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61AB797-AE3F-4C15-AF2B-3ED29946FBAD}"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8AAF680A-F9B9-4E6C-ADD3-622AFB5F6628}" type="slidenum">
              <a:rPr lang="en-US" altLang="en-US" smtClean="0"/>
              <a:pPr>
                <a:defRPr/>
              </a:pPr>
              <a:t>‹#›</a:t>
            </a:fld>
            <a:endParaRPr lang="en-US"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93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8413A40-514B-4965-95E8-7F99F0AFE7D0}" type="datetime4">
              <a:rPr lang="en-US" altLang="en-US" smtClean="0"/>
              <a:pPr>
                <a:defRPr/>
              </a:pPr>
              <a:t>October 7, 2019</a:t>
            </a:fld>
            <a:endParaRPr lang="en-US" altLang="en-US"/>
          </a:p>
        </p:txBody>
      </p:sp>
      <p:sp>
        <p:nvSpPr>
          <p:cNvPr id="6" name="Footer Placeholder 5"/>
          <p:cNvSpPr>
            <a:spLocks noGrp="1"/>
          </p:cNvSpPr>
          <p:nvPr>
            <p:ph type="ftr" sz="quarter" idx="11"/>
          </p:nvPr>
        </p:nvSpPr>
        <p:spPr/>
        <p:txBody>
          <a:bodyPr/>
          <a:lstStyle/>
          <a:p>
            <a:pPr>
              <a:defRPr/>
            </a:pPr>
            <a:r>
              <a:rPr lang="en-US" altLang="en-US"/>
              <a:t>Add Footer information here</a:t>
            </a:r>
          </a:p>
        </p:txBody>
      </p:sp>
      <p:sp>
        <p:nvSpPr>
          <p:cNvPr id="7" name="Slide Number Placeholder 6"/>
          <p:cNvSpPr>
            <a:spLocks noGrp="1"/>
          </p:cNvSpPr>
          <p:nvPr>
            <p:ph type="sldNum" sz="quarter" idx="12"/>
          </p:nvPr>
        </p:nvSpPr>
        <p:spPr/>
        <p:txBody>
          <a:bodyPr/>
          <a:lstStyle/>
          <a:p>
            <a:pPr>
              <a:defRPr/>
            </a:pPr>
            <a:fld id="{1E349619-FB59-4505-A8AB-0381539EDCC4}" type="slidenum">
              <a:rPr lang="en-US" altLang="en-US" smtClean="0"/>
              <a:pPr>
                <a:defRPr/>
              </a:pPr>
              <a:t>‹#›</a:t>
            </a:fld>
            <a:endParaRPr lang="en-US" altLang="en-US"/>
          </a:p>
        </p:txBody>
      </p:sp>
    </p:spTree>
    <p:extLst>
      <p:ext uri="{BB962C8B-B14F-4D97-AF65-F5344CB8AC3E}">
        <p14:creationId xmlns:p14="http://schemas.microsoft.com/office/powerpoint/2010/main" val="368069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DFAA885-3B07-4B20-8096-2515B742414C}" type="datetime4">
              <a:rPr lang="en-US" altLang="en-US" smtClean="0"/>
              <a:pPr>
                <a:defRPr/>
              </a:pPr>
              <a:t>October 7, 2019</a:t>
            </a:fld>
            <a:endParaRPr lang="en-US" altLang="en-US"/>
          </a:p>
        </p:txBody>
      </p:sp>
      <p:sp>
        <p:nvSpPr>
          <p:cNvPr id="8" name="Footer Placeholder 7"/>
          <p:cNvSpPr>
            <a:spLocks noGrp="1"/>
          </p:cNvSpPr>
          <p:nvPr>
            <p:ph type="ftr" sz="quarter" idx="11"/>
          </p:nvPr>
        </p:nvSpPr>
        <p:spPr/>
        <p:txBody>
          <a:bodyPr/>
          <a:lstStyle/>
          <a:p>
            <a:pPr>
              <a:defRPr/>
            </a:pPr>
            <a:r>
              <a:rPr lang="en-US" altLang="en-US"/>
              <a:t>Add Footer information here</a:t>
            </a:r>
          </a:p>
        </p:txBody>
      </p:sp>
      <p:sp>
        <p:nvSpPr>
          <p:cNvPr id="9" name="Slide Number Placeholder 8"/>
          <p:cNvSpPr>
            <a:spLocks noGrp="1"/>
          </p:cNvSpPr>
          <p:nvPr>
            <p:ph type="sldNum" sz="quarter" idx="12"/>
          </p:nvPr>
        </p:nvSpPr>
        <p:spPr/>
        <p:txBody>
          <a:bodyPr/>
          <a:lstStyle/>
          <a:p>
            <a:pPr>
              <a:defRPr/>
            </a:pPr>
            <a:fld id="{94FA8DA5-DF98-4B61-8E4C-7127AC3BEC74}" type="slidenum">
              <a:rPr lang="en-US" altLang="en-US" smtClean="0"/>
              <a:pPr>
                <a:defRPr/>
              </a:pPr>
              <a:t>‹#›</a:t>
            </a:fld>
            <a:endParaRPr lang="en-US" altLang="en-US"/>
          </a:p>
        </p:txBody>
      </p:sp>
    </p:spTree>
    <p:extLst>
      <p:ext uri="{BB962C8B-B14F-4D97-AF65-F5344CB8AC3E}">
        <p14:creationId xmlns:p14="http://schemas.microsoft.com/office/powerpoint/2010/main" val="411948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CA85711-A99D-4951-AF9A-32E45D89113B}" type="datetime4">
              <a:rPr lang="en-US" altLang="en-US" smtClean="0"/>
              <a:pPr>
                <a:defRPr/>
              </a:pPr>
              <a:t>October 7, 2019</a:t>
            </a:fld>
            <a:endParaRPr lang="en-US" altLang="en-US"/>
          </a:p>
        </p:txBody>
      </p:sp>
      <p:sp>
        <p:nvSpPr>
          <p:cNvPr id="4" name="Footer Placeholder 3"/>
          <p:cNvSpPr>
            <a:spLocks noGrp="1"/>
          </p:cNvSpPr>
          <p:nvPr>
            <p:ph type="ftr" sz="quarter" idx="11"/>
          </p:nvPr>
        </p:nvSpPr>
        <p:spPr/>
        <p:txBody>
          <a:bodyPr/>
          <a:lstStyle/>
          <a:p>
            <a:pPr>
              <a:defRPr/>
            </a:pPr>
            <a:r>
              <a:rPr lang="en-US" altLang="en-US"/>
              <a:t>Add Footer information here</a:t>
            </a:r>
          </a:p>
        </p:txBody>
      </p:sp>
      <p:sp>
        <p:nvSpPr>
          <p:cNvPr id="5" name="Slide Number Placeholder 4"/>
          <p:cNvSpPr>
            <a:spLocks noGrp="1"/>
          </p:cNvSpPr>
          <p:nvPr>
            <p:ph type="sldNum" sz="quarter" idx="12"/>
          </p:nvPr>
        </p:nvSpPr>
        <p:spPr/>
        <p:txBody>
          <a:bodyPr/>
          <a:lstStyle/>
          <a:p>
            <a:pPr>
              <a:defRPr/>
            </a:pPr>
            <a:fld id="{FFF9A838-87E7-46B9-87D3-11EF9C3C12DE}" type="slidenum">
              <a:rPr lang="en-US" altLang="en-US" smtClean="0"/>
              <a:pPr>
                <a:defRPr/>
              </a:pPr>
              <a:t>‹#›</a:t>
            </a:fld>
            <a:endParaRPr lang="en-US" altLang="en-US"/>
          </a:p>
        </p:txBody>
      </p:sp>
    </p:spTree>
    <p:extLst>
      <p:ext uri="{BB962C8B-B14F-4D97-AF65-F5344CB8AC3E}">
        <p14:creationId xmlns:p14="http://schemas.microsoft.com/office/powerpoint/2010/main" val="185506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E5A7461C-C80D-41F9-8EF0-69012BB87AE8}" type="datetime4">
              <a:rPr lang="en-US" altLang="en-US" smtClean="0"/>
              <a:pPr>
                <a:defRPr/>
              </a:pPr>
              <a:t>October 7, 2019</a:t>
            </a:fld>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en-US"/>
              <a:t>Add Footer information here</a:t>
            </a:r>
          </a:p>
        </p:txBody>
      </p:sp>
      <p:sp>
        <p:nvSpPr>
          <p:cNvPr id="9" name="Slide Number Placeholder 8"/>
          <p:cNvSpPr>
            <a:spLocks noGrp="1"/>
          </p:cNvSpPr>
          <p:nvPr>
            <p:ph type="sldNum" sz="quarter" idx="12"/>
          </p:nvPr>
        </p:nvSpPr>
        <p:spPr/>
        <p:txBody>
          <a:bodyPr/>
          <a:lstStyle/>
          <a:p>
            <a:pPr>
              <a:defRPr/>
            </a:pPr>
            <a:fld id="{5091ECA3-73D1-4A56-ABAF-8C60E2EBB45D}" type="slidenum">
              <a:rPr lang="en-US" altLang="en-US" smtClean="0"/>
              <a:pPr>
                <a:defRPr/>
              </a:pPr>
              <a:t>‹#›</a:t>
            </a:fld>
            <a:endParaRPr lang="en-US" altLang="en-US"/>
          </a:p>
        </p:txBody>
      </p:sp>
    </p:spTree>
    <p:extLst>
      <p:ext uri="{BB962C8B-B14F-4D97-AF65-F5344CB8AC3E}">
        <p14:creationId xmlns:p14="http://schemas.microsoft.com/office/powerpoint/2010/main" val="43277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53E26412-3D29-4854-A3F9-54FE2F521962}" type="datetime4">
              <a:rPr lang="en-US" altLang="en-US" smtClean="0"/>
              <a:pPr>
                <a:defRPr/>
              </a:pPr>
              <a:t>October 7, 2019</a:t>
            </a:fld>
            <a:endParaRPr lang="en-US"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r>
              <a:rPr lang="en-US" altLang="en-US"/>
              <a:t>Add Footer information here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081ED8AE-9104-43D3-BEE0-9075FB75C0A4}" type="slidenum">
              <a:rPr lang="en-US" altLang="en-US" smtClean="0"/>
              <a:pPr>
                <a:defRPr/>
              </a:pPr>
              <a:t>‹#›</a:t>
            </a:fld>
            <a:endParaRPr lang="en-US" altLang="en-US"/>
          </a:p>
        </p:txBody>
      </p:sp>
    </p:spTree>
    <p:extLst>
      <p:ext uri="{BB962C8B-B14F-4D97-AF65-F5344CB8AC3E}">
        <p14:creationId xmlns:p14="http://schemas.microsoft.com/office/powerpoint/2010/main" val="294686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8B7BE6D-BF5D-4C47-90C6-699C9DFCBA58}" type="datetime4">
              <a:rPr lang="en-US" altLang="en-US" smtClean="0"/>
              <a:pPr>
                <a:defRPr/>
              </a:pPr>
              <a:t>October 7, 2019</a:t>
            </a:fld>
            <a:endParaRPr lang="en-US"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420EFA6D-0EF6-43ED-AB65-0A0525720555}" type="slidenum">
              <a:rPr lang="en-US" altLang="en-US" smtClean="0"/>
              <a:pPr>
                <a:defRPr/>
              </a:pPr>
              <a:t>‹#›</a:t>
            </a:fld>
            <a:endParaRPr lang="en-US" altLang="en-US"/>
          </a:p>
        </p:txBody>
      </p:sp>
    </p:spTree>
    <p:extLst>
      <p:ext uri="{BB962C8B-B14F-4D97-AF65-F5344CB8AC3E}">
        <p14:creationId xmlns:p14="http://schemas.microsoft.com/office/powerpoint/2010/main" val="4008851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6D102E67-A8CB-4A7B-9EB7-2B0F4365BA55}" type="datetime4">
              <a:rPr lang="en-US" altLang="en-US" smtClean="0"/>
              <a:pPr>
                <a:defRPr/>
              </a:pPr>
              <a:t>October 7, 2019</a:t>
            </a:fld>
            <a:endParaRPr lang="en-US"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en-US"/>
              <a:t>Add Footer information here</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4FD80821-9C9E-41AD-B4F8-D4BDBF4B1F25}" type="slidenum">
              <a:rPr lang="en-US" altLang="en-US" smtClean="0"/>
              <a:pPr>
                <a:defRPr/>
              </a:pPr>
              <a:t>‹#›</a:t>
            </a:fld>
            <a:endParaRPr lang="en-US"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60311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9" r:id="rId12"/>
    <p:sldLayoutId id="2147483780" r:id="rId13"/>
    <p:sldLayoutId id="2147483781" r:id="rId14"/>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udlguidelines.cas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www.p21.org/about-us/p21-framework/266-life-and-career-skills"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www.careerconstructioninstitute.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wehmeyer.pbwork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1219201" y="2819400"/>
            <a:ext cx="9829800" cy="1143000"/>
          </a:xfrm>
        </p:spPr>
        <p:txBody>
          <a:bodyPr>
            <a:noAutofit/>
          </a:bodyPr>
          <a:lstStyle/>
          <a:p>
            <a:pPr algn="ctr">
              <a:defRPr/>
            </a:pPr>
            <a:r>
              <a:rPr lang="en-US" altLang="en-US" sz="2400" b="1" dirty="0">
                <a:solidFill>
                  <a:schemeClr val="tx1"/>
                </a:solidFill>
                <a:latin typeface="Times New Roman" panose="02020603050405020304" pitchFamily="18" charset="0"/>
                <a:cs typeface="Times New Roman" panose="02020603050405020304" pitchFamily="18" charset="0"/>
              </a:rPr>
              <a:t>Autonomy, Self-Determination, and Strengths-Based Approaches to All</a:t>
            </a:r>
            <a:br>
              <a:rPr lang="en-US" altLang="en-US" sz="2400" b="1" dirty="0">
                <a:solidFill>
                  <a:schemeClr val="tx1"/>
                </a:solidFill>
                <a:latin typeface="Times New Roman" panose="02020603050405020304" pitchFamily="18" charset="0"/>
                <a:cs typeface="Times New Roman" panose="02020603050405020304" pitchFamily="18" charset="0"/>
              </a:rPr>
            </a:br>
            <a:r>
              <a:rPr lang="en-US" altLang="en-US" sz="2400" b="1" dirty="0">
                <a:solidFill>
                  <a:schemeClr val="tx1"/>
                </a:solidFill>
                <a:latin typeface="Times New Roman" panose="02020603050405020304" pitchFamily="18" charset="0"/>
                <a:cs typeface="Times New Roman" panose="02020603050405020304" pitchFamily="18" charset="0"/>
              </a:rPr>
              <a:t>Learners with Disabilities: A Bridge for 21st Century Transitions</a:t>
            </a:r>
          </a:p>
        </p:txBody>
      </p:sp>
      <p:sp>
        <p:nvSpPr>
          <p:cNvPr id="55299" name="Rectangle 3"/>
          <p:cNvSpPr>
            <a:spLocks noGrp="1" noChangeArrowheads="1"/>
          </p:cNvSpPr>
          <p:nvPr>
            <p:ph type="subTitle" idx="1"/>
          </p:nvPr>
        </p:nvSpPr>
        <p:spPr>
          <a:xfrm>
            <a:off x="1219202" y="4341028"/>
            <a:ext cx="9829800" cy="533400"/>
          </a:xfrm>
        </p:spPr>
        <p:txBody>
          <a:bodyPr>
            <a:noAutofit/>
          </a:bodyPr>
          <a:lstStyle/>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Michael L. Wehmeyer, Ph.D.</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Ross and Marianna Beach Distinguished Professor in Special Education</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Chair, Department of Special Education</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Senior Scientist and Director, Beach Center on Disability</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University of Kansas</a:t>
            </a:r>
          </a:p>
        </p:txBody>
      </p:sp>
      <p:pic>
        <p:nvPicPr>
          <p:cNvPr id="2" name="Picture 1">
            <a:extLst>
              <a:ext uri="{FF2B5EF4-FFF2-40B4-BE49-F238E27FC236}">
                <a16:creationId xmlns:a16="http://schemas.microsoft.com/office/drawing/2014/main" id="{9B1D3475-30B1-4DD6-AB35-1C0053B024AF}"/>
              </a:ext>
            </a:extLst>
          </p:cNvPr>
          <p:cNvPicPr>
            <a:picLocks noChangeAspect="1"/>
          </p:cNvPicPr>
          <p:nvPr/>
        </p:nvPicPr>
        <p:blipFill>
          <a:blip r:embed="rId3"/>
          <a:stretch>
            <a:fillRect/>
          </a:stretch>
        </p:blipFill>
        <p:spPr>
          <a:xfrm>
            <a:off x="4343400" y="381000"/>
            <a:ext cx="3205313" cy="2561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32771" name="Rectangle 3"/>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grpSp>
        <p:nvGrpSpPr>
          <p:cNvPr id="32772" name="Group 4"/>
          <p:cNvGrpSpPr>
            <a:grpSpLocks/>
          </p:cNvGrpSpPr>
          <p:nvPr/>
        </p:nvGrpSpPr>
        <p:grpSpPr bwMode="auto">
          <a:xfrm>
            <a:off x="2976563" y="4038600"/>
            <a:ext cx="2890838" cy="2071688"/>
            <a:chOff x="531" y="2832"/>
            <a:chExt cx="1821" cy="1305"/>
          </a:xfrm>
        </p:grpSpPr>
        <p:pic>
          <p:nvPicPr>
            <p:cNvPr id="3277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2832"/>
              <a:ext cx="1584"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0038" name="Rectangle 6"/>
            <p:cNvSpPr>
              <a:spLocks noChangeArrowheads="1"/>
            </p:cNvSpPr>
            <p:nvPr/>
          </p:nvSpPr>
          <p:spPr bwMode="auto">
            <a:xfrm>
              <a:off x="531" y="3264"/>
              <a:ext cx="1461" cy="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914400" eaLnBrk="0" fontAlgn="base" hangingPunct="0">
                <a:spcBef>
                  <a:spcPct val="0"/>
                </a:spcBef>
                <a:spcAft>
                  <a:spcPct val="0"/>
                </a:spcAft>
                <a:defRPr/>
              </a:pPr>
              <a:r>
                <a:rPr lang="en-US" sz="2800" b="1" dirty="0">
                  <a:solidFill>
                    <a:srgbClr val="FFC000"/>
                  </a:solidFill>
                  <a:latin typeface="Times New Roman" panose="02020603050405020304" pitchFamily="18" charset="0"/>
                  <a:cs typeface="Times New Roman" panose="02020603050405020304" pitchFamily="18" charset="0"/>
                </a:rPr>
                <a:t>Personal</a:t>
              </a:r>
            </a:p>
            <a:p>
              <a:pPr algn="ctr" defTabSz="914400" eaLnBrk="0" fontAlgn="base" hangingPunct="0">
                <a:spcBef>
                  <a:spcPct val="0"/>
                </a:spcBef>
                <a:spcAft>
                  <a:spcPct val="0"/>
                </a:spcAft>
                <a:defRPr/>
              </a:pPr>
              <a:r>
                <a:rPr lang="en-US" sz="2800" b="1" dirty="0">
                  <a:solidFill>
                    <a:srgbClr val="FFC000"/>
                  </a:solidFill>
                  <a:latin typeface="Times New Roman" panose="02020603050405020304" pitchFamily="18" charset="0"/>
                  <a:cs typeface="Times New Roman" panose="02020603050405020304" pitchFamily="18" charset="0"/>
                </a:rPr>
                <a:t>Incompetence</a:t>
              </a:r>
            </a:p>
            <a:p>
              <a:pPr algn="ctr" defTabSz="914400" eaLnBrk="0" fontAlgn="base" hangingPunct="0">
                <a:spcBef>
                  <a:spcPct val="0"/>
                </a:spcBef>
                <a:spcAft>
                  <a:spcPct val="0"/>
                </a:spcAft>
                <a:defRPr/>
              </a:pPr>
              <a:endParaRPr lang="en-US" sz="2800" b="1" dirty="0">
                <a:solidFill>
                  <a:srgbClr val="0B45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sp>
        <p:nvSpPr>
          <p:cNvPr id="32773" name="AutoShape 10"/>
          <p:cNvSpPr>
            <a:spLocks noChangeArrowheads="1"/>
          </p:cNvSpPr>
          <p:nvPr/>
        </p:nvSpPr>
        <p:spPr bwMode="auto">
          <a:xfrm>
            <a:off x="4381500" y="2763012"/>
            <a:ext cx="457200" cy="1066800"/>
          </a:xfrm>
          <a:prstGeom prst="downArrow">
            <a:avLst>
              <a:gd name="adj1" fmla="val 50000"/>
              <a:gd name="adj2" fmla="val 58333"/>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940046" name="Rectangle 14"/>
          <p:cNvSpPr>
            <a:spLocks noGrp="1" noChangeArrowheads="1"/>
          </p:cNvSpPr>
          <p:nvPr>
            <p:ph type="title"/>
          </p:nvPr>
        </p:nvSpPr>
        <p:spPr>
          <a:xfrm>
            <a:off x="1219200" y="883874"/>
            <a:ext cx="9906000" cy="838200"/>
          </a:xfrm>
        </p:spPr>
        <p:txBody>
          <a:bodyPr>
            <a:noAutofit/>
          </a:bodyPr>
          <a:lstStyle/>
          <a:p>
            <a:pPr>
              <a:defRPr/>
            </a:pPr>
            <a:r>
              <a:rPr lang="en-US" b="1" dirty="0">
                <a:latin typeface="Times New Roman" panose="02020603050405020304" pitchFamily="18" charset="0"/>
                <a:cs typeface="Times New Roman" panose="02020603050405020304" pitchFamily="18" charset="0"/>
              </a:rPr>
              <a:t>Changing Expectations: Changing Understanding</a:t>
            </a:r>
          </a:p>
        </p:txBody>
      </p:sp>
      <p:sp>
        <p:nvSpPr>
          <p:cNvPr id="32775" name="Text Box 15"/>
          <p:cNvSpPr txBox="1">
            <a:spLocks noChangeArrowheads="1"/>
          </p:cNvSpPr>
          <p:nvPr/>
        </p:nvSpPr>
        <p:spPr bwMode="auto">
          <a:xfrm>
            <a:off x="3382963" y="1978725"/>
            <a:ext cx="2530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defTabSz="914400" eaLnBrk="0" fontAlgn="base" hangingPunct="0">
              <a:spcBef>
                <a:spcPct val="0"/>
              </a:spcBef>
              <a:spcAft>
                <a:spcPct val="0"/>
              </a:spcAft>
              <a:buClrTx/>
              <a:buSzTx/>
              <a:buNone/>
              <a:defRPr/>
            </a:pPr>
            <a:r>
              <a:rPr lang="en-US" altLang="en-US" sz="4000" b="1" dirty="0">
                <a:solidFill>
                  <a:srgbClr val="000000"/>
                </a:solidFill>
                <a:latin typeface="Times New Roman" panose="02020603050405020304" pitchFamily="18" charset="0"/>
                <a:cs typeface="Times New Roman" panose="02020603050405020304" pitchFamily="18" charset="0"/>
              </a:rPr>
              <a:t>Disability</a:t>
            </a:r>
          </a:p>
        </p:txBody>
      </p:sp>
    </p:spTree>
    <p:extLst>
      <p:ext uri="{BB962C8B-B14F-4D97-AF65-F5344CB8AC3E}">
        <p14:creationId xmlns:p14="http://schemas.microsoft.com/office/powerpoint/2010/main" val="6042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34819" name="Rectangle 3"/>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grpSp>
        <p:nvGrpSpPr>
          <p:cNvPr id="34820" name="Group 4"/>
          <p:cNvGrpSpPr>
            <a:grpSpLocks/>
          </p:cNvGrpSpPr>
          <p:nvPr/>
        </p:nvGrpSpPr>
        <p:grpSpPr bwMode="auto">
          <a:xfrm>
            <a:off x="3005138" y="4038600"/>
            <a:ext cx="2862262" cy="2071688"/>
            <a:chOff x="549" y="2832"/>
            <a:chExt cx="1803" cy="1305"/>
          </a:xfrm>
        </p:grpSpPr>
        <p:pic>
          <p:nvPicPr>
            <p:cNvPr id="3482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2832"/>
              <a:ext cx="1584"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086" name="Rectangle 6"/>
            <p:cNvSpPr>
              <a:spLocks noChangeArrowheads="1"/>
            </p:cNvSpPr>
            <p:nvPr/>
          </p:nvSpPr>
          <p:spPr bwMode="auto">
            <a:xfrm>
              <a:off x="549" y="3264"/>
              <a:ext cx="1424" cy="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914400" eaLnBrk="0" fontAlgn="base" hangingPunct="0">
                <a:spcBef>
                  <a:spcPct val="0"/>
                </a:spcBef>
                <a:spcAft>
                  <a:spcPct val="0"/>
                </a:spcAft>
                <a:defRPr/>
              </a:pPr>
              <a:r>
                <a:rPr lang="en-US" sz="2800" b="1" dirty="0">
                  <a:solidFill>
                    <a:srgbClr val="FFC000"/>
                  </a:solidFill>
                  <a:latin typeface="Times New Roman" panose="02020603050405020304" pitchFamily="18" charset="0"/>
                  <a:cs typeface="Times New Roman" panose="02020603050405020304" pitchFamily="18" charset="0"/>
                </a:rPr>
                <a:t>Personal</a:t>
              </a:r>
            </a:p>
            <a:p>
              <a:pPr algn="ctr" defTabSz="914400" eaLnBrk="0" fontAlgn="base" hangingPunct="0">
                <a:spcBef>
                  <a:spcPct val="0"/>
                </a:spcBef>
                <a:spcAft>
                  <a:spcPct val="0"/>
                </a:spcAft>
                <a:defRPr/>
              </a:pPr>
              <a:r>
                <a:rPr lang="en-US" sz="2800" b="1" dirty="0">
                  <a:solidFill>
                    <a:srgbClr val="FFC000"/>
                  </a:solidFill>
                  <a:latin typeface="Times New Roman" panose="02020603050405020304" pitchFamily="18" charset="0"/>
                  <a:cs typeface="Times New Roman" panose="02020603050405020304" pitchFamily="18" charset="0"/>
                </a:rPr>
                <a:t>  Competence</a:t>
              </a:r>
            </a:p>
            <a:p>
              <a:pPr algn="ctr" defTabSz="914400" eaLnBrk="0" fontAlgn="base" hangingPunct="0">
                <a:spcBef>
                  <a:spcPct val="0"/>
                </a:spcBef>
                <a:spcAft>
                  <a:spcPct val="0"/>
                </a:spcAft>
                <a:defRPr/>
              </a:pPr>
              <a:endParaRPr lang="en-US" sz="2800" b="1" dirty="0">
                <a:solidFill>
                  <a:srgbClr val="0B45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34821" name="Group 7"/>
          <p:cNvGrpSpPr>
            <a:grpSpLocks/>
          </p:cNvGrpSpPr>
          <p:nvPr/>
        </p:nvGrpSpPr>
        <p:grpSpPr bwMode="auto">
          <a:xfrm>
            <a:off x="7543800" y="1981200"/>
            <a:ext cx="2667000" cy="2317750"/>
            <a:chOff x="768" y="1200"/>
            <a:chExt cx="1680" cy="1460"/>
          </a:xfrm>
        </p:grpSpPr>
        <p:pic>
          <p:nvPicPr>
            <p:cNvPr id="3482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 y="1200"/>
              <a:ext cx="1536"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6" name="Rectangle 9"/>
            <p:cNvSpPr>
              <a:spLocks noChangeArrowheads="1"/>
            </p:cNvSpPr>
            <p:nvPr/>
          </p:nvSpPr>
          <p:spPr bwMode="auto">
            <a:xfrm>
              <a:off x="816" y="2064"/>
              <a:ext cx="1632"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r>
                <a:rPr lang="en-US" altLang="en-US" sz="2800" b="1" dirty="0">
                  <a:solidFill>
                    <a:srgbClr val="FFC000"/>
                  </a:solidFill>
                  <a:latin typeface="Times New Roman" panose="02020603050405020304" pitchFamily="18" charset="0"/>
                  <a:cs typeface="Times New Roman" panose="02020603050405020304" pitchFamily="18" charset="0"/>
                </a:rPr>
                <a:t>Environment</a:t>
              </a:r>
            </a:p>
            <a:p>
              <a:pPr defTabSz="914400" eaLnBrk="0" fontAlgn="base" hangingPunct="0">
                <a:spcBef>
                  <a:spcPct val="0"/>
                </a:spcBef>
                <a:spcAft>
                  <a:spcPct val="0"/>
                </a:spcAft>
                <a:buClrTx/>
                <a:buSzTx/>
                <a:buNone/>
                <a:defRPr/>
              </a:pPr>
              <a:r>
                <a:rPr lang="en-US" altLang="en-US" sz="2800" b="1" dirty="0">
                  <a:solidFill>
                    <a:srgbClr val="868A8B"/>
                  </a:solidFill>
                  <a:latin typeface="Times New Roman" panose="02020603050405020304" pitchFamily="18" charset="0"/>
                  <a:cs typeface="Times New Roman" panose="02020603050405020304" pitchFamily="18" charset="0"/>
                </a:rPr>
                <a:t> </a:t>
              </a:r>
            </a:p>
          </p:txBody>
        </p:sp>
      </p:grpSp>
      <p:sp>
        <p:nvSpPr>
          <p:cNvPr id="34822" name="AutoShape 11"/>
          <p:cNvSpPr>
            <a:spLocks noChangeArrowheads="1"/>
          </p:cNvSpPr>
          <p:nvPr/>
        </p:nvSpPr>
        <p:spPr bwMode="auto">
          <a:xfrm rot="3679931">
            <a:off x="6972300" y="3543300"/>
            <a:ext cx="457200" cy="685800"/>
          </a:xfrm>
          <a:prstGeom prst="downArrow">
            <a:avLst>
              <a:gd name="adj1" fmla="val 50000"/>
              <a:gd name="adj2" fmla="val 37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34823" name="AutoShape 12"/>
          <p:cNvSpPr>
            <a:spLocks noChangeArrowheads="1"/>
          </p:cNvSpPr>
          <p:nvPr/>
        </p:nvSpPr>
        <p:spPr bwMode="auto">
          <a:xfrm rot="-7149482">
            <a:off x="6057900" y="4076700"/>
            <a:ext cx="457200" cy="685800"/>
          </a:xfrm>
          <a:prstGeom prst="downArrow">
            <a:avLst>
              <a:gd name="adj1" fmla="val 50000"/>
              <a:gd name="adj2" fmla="val 37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15" name="Rectangle 14"/>
          <p:cNvSpPr>
            <a:spLocks noGrp="1" noChangeArrowheads="1"/>
          </p:cNvSpPr>
          <p:nvPr>
            <p:ph type="title"/>
          </p:nvPr>
        </p:nvSpPr>
        <p:spPr>
          <a:xfrm>
            <a:off x="1219200" y="883874"/>
            <a:ext cx="9906000" cy="838200"/>
          </a:xfrm>
        </p:spPr>
        <p:txBody>
          <a:bodyPr>
            <a:noAutofit/>
          </a:bodyPr>
          <a:lstStyle/>
          <a:p>
            <a:pPr>
              <a:defRPr/>
            </a:pPr>
            <a:r>
              <a:rPr lang="en-US" b="1" dirty="0">
                <a:latin typeface="Times New Roman" panose="02020603050405020304" pitchFamily="18" charset="0"/>
                <a:cs typeface="Times New Roman" panose="02020603050405020304" pitchFamily="18" charset="0"/>
              </a:rPr>
              <a:t>Changing Expectations: Changing Understanding</a:t>
            </a:r>
          </a:p>
        </p:txBody>
      </p:sp>
    </p:spTree>
    <p:extLst>
      <p:ext uri="{BB962C8B-B14F-4D97-AF65-F5344CB8AC3E}">
        <p14:creationId xmlns:p14="http://schemas.microsoft.com/office/powerpoint/2010/main" val="82413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36867" name="Rectangle 3"/>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grpSp>
        <p:nvGrpSpPr>
          <p:cNvPr id="36868" name="Group 4"/>
          <p:cNvGrpSpPr>
            <a:grpSpLocks/>
          </p:cNvGrpSpPr>
          <p:nvPr/>
        </p:nvGrpSpPr>
        <p:grpSpPr bwMode="auto">
          <a:xfrm>
            <a:off x="3005138" y="4038600"/>
            <a:ext cx="2862262" cy="2071688"/>
            <a:chOff x="549" y="2832"/>
            <a:chExt cx="1803" cy="1305"/>
          </a:xfrm>
        </p:grpSpPr>
        <p:pic>
          <p:nvPicPr>
            <p:cNvPr id="368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2832"/>
              <a:ext cx="1584" cy="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5942" name="Rectangle 6"/>
            <p:cNvSpPr>
              <a:spLocks noChangeArrowheads="1"/>
            </p:cNvSpPr>
            <p:nvPr/>
          </p:nvSpPr>
          <p:spPr bwMode="auto">
            <a:xfrm>
              <a:off x="549" y="3264"/>
              <a:ext cx="1424" cy="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defTabSz="914400" eaLnBrk="0" fontAlgn="base" hangingPunct="0">
                <a:spcBef>
                  <a:spcPct val="0"/>
                </a:spcBef>
                <a:spcAft>
                  <a:spcPct val="0"/>
                </a:spcAft>
                <a:defRPr/>
              </a:pPr>
              <a:r>
                <a:rPr lang="en-US" sz="2800" b="1" dirty="0">
                  <a:solidFill>
                    <a:srgbClr val="FFC000"/>
                  </a:solidFill>
                  <a:latin typeface="Times New Roman" panose="02020603050405020304" pitchFamily="18" charset="0"/>
                  <a:cs typeface="Times New Roman" panose="02020603050405020304" pitchFamily="18" charset="0"/>
                </a:rPr>
                <a:t>Personal</a:t>
              </a:r>
            </a:p>
            <a:p>
              <a:pPr algn="ctr" defTabSz="914400" eaLnBrk="0" fontAlgn="base" hangingPunct="0">
                <a:spcBef>
                  <a:spcPct val="0"/>
                </a:spcBef>
                <a:spcAft>
                  <a:spcPct val="0"/>
                </a:spcAft>
                <a:defRPr/>
              </a:pPr>
              <a:r>
                <a:rPr lang="en-US" sz="2800" b="1" dirty="0">
                  <a:solidFill>
                    <a:srgbClr val="FFC000"/>
                  </a:solidFill>
                  <a:latin typeface="Times New Roman" panose="02020603050405020304" pitchFamily="18" charset="0"/>
                  <a:cs typeface="Times New Roman" panose="02020603050405020304" pitchFamily="18" charset="0"/>
                </a:rPr>
                <a:t>  Competence</a:t>
              </a:r>
            </a:p>
            <a:p>
              <a:pPr algn="ctr" defTabSz="914400" eaLnBrk="0" fontAlgn="base" hangingPunct="0">
                <a:spcBef>
                  <a:spcPct val="0"/>
                </a:spcBef>
                <a:spcAft>
                  <a:spcPct val="0"/>
                </a:spcAft>
                <a:defRPr/>
              </a:pPr>
              <a:endParaRPr lang="en-US" sz="2800" b="1" dirty="0">
                <a:solidFill>
                  <a:srgbClr val="0B45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36869" name="Group 7"/>
          <p:cNvGrpSpPr>
            <a:grpSpLocks/>
          </p:cNvGrpSpPr>
          <p:nvPr/>
        </p:nvGrpSpPr>
        <p:grpSpPr bwMode="auto">
          <a:xfrm>
            <a:off x="7543800" y="1981200"/>
            <a:ext cx="2667000" cy="2317750"/>
            <a:chOff x="768" y="1200"/>
            <a:chExt cx="1680" cy="1460"/>
          </a:xfrm>
        </p:grpSpPr>
        <p:pic>
          <p:nvPicPr>
            <p:cNvPr id="3687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 y="1200"/>
              <a:ext cx="1536"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6" name="Rectangle 9"/>
            <p:cNvSpPr>
              <a:spLocks noChangeArrowheads="1"/>
            </p:cNvSpPr>
            <p:nvPr/>
          </p:nvSpPr>
          <p:spPr bwMode="auto">
            <a:xfrm>
              <a:off x="816" y="2064"/>
              <a:ext cx="1632"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r>
                <a:rPr lang="en-US" altLang="en-US" sz="2800" b="1" dirty="0">
                  <a:solidFill>
                    <a:srgbClr val="FFC000"/>
                  </a:solidFill>
                  <a:latin typeface="Times New Roman" panose="02020603050405020304" pitchFamily="18" charset="0"/>
                  <a:cs typeface="Times New Roman" panose="02020603050405020304" pitchFamily="18" charset="0"/>
                </a:rPr>
                <a:t>Environment</a:t>
              </a:r>
            </a:p>
            <a:p>
              <a:pPr defTabSz="914400" eaLnBrk="0" fontAlgn="base" hangingPunct="0">
                <a:spcBef>
                  <a:spcPct val="0"/>
                </a:spcBef>
                <a:spcAft>
                  <a:spcPct val="0"/>
                </a:spcAft>
                <a:buClrTx/>
                <a:buSzTx/>
                <a:buNone/>
                <a:defRPr/>
              </a:pPr>
              <a:r>
                <a:rPr lang="en-US" altLang="en-US" sz="2800" b="1" dirty="0">
                  <a:solidFill>
                    <a:srgbClr val="868A8B"/>
                  </a:solidFill>
                  <a:latin typeface="Times New Roman" panose="02020603050405020304" pitchFamily="18" charset="0"/>
                  <a:cs typeface="Times New Roman" panose="02020603050405020304" pitchFamily="18" charset="0"/>
                </a:rPr>
                <a:t> </a:t>
              </a:r>
            </a:p>
          </p:txBody>
        </p:sp>
      </p:grpSp>
      <p:sp>
        <p:nvSpPr>
          <p:cNvPr id="36870" name="AutoShape 11"/>
          <p:cNvSpPr>
            <a:spLocks noChangeArrowheads="1"/>
          </p:cNvSpPr>
          <p:nvPr/>
        </p:nvSpPr>
        <p:spPr bwMode="auto">
          <a:xfrm rot="3679931">
            <a:off x="6972300" y="3543300"/>
            <a:ext cx="457200" cy="685800"/>
          </a:xfrm>
          <a:prstGeom prst="downArrow">
            <a:avLst>
              <a:gd name="adj1" fmla="val 50000"/>
              <a:gd name="adj2" fmla="val 37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36871" name="AutoShape 12"/>
          <p:cNvSpPr>
            <a:spLocks noChangeArrowheads="1"/>
          </p:cNvSpPr>
          <p:nvPr/>
        </p:nvSpPr>
        <p:spPr bwMode="auto">
          <a:xfrm rot="-7149482">
            <a:off x="6057900" y="4076700"/>
            <a:ext cx="457200" cy="685800"/>
          </a:xfrm>
          <a:prstGeom prst="downArrow">
            <a:avLst>
              <a:gd name="adj1" fmla="val 50000"/>
              <a:gd name="adj2" fmla="val 375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36872" name="AutoShape 13"/>
          <p:cNvSpPr>
            <a:spLocks noChangeArrowheads="1"/>
          </p:cNvSpPr>
          <p:nvPr/>
        </p:nvSpPr>
        <p:spPr bwMode="auto">
          <a:xfrm rot="-1817791">
            <a:off x="6096000" y="2971800"/>
            <a:ext cx="457200" cy="1066800"/>
          </a:xfrm>
          <a:prstGeom prst="downArrow">
            <a:avLst>
              <a:gd name="adj1" fmla="val 50000"/>
              <a:gd name="adj2" fmla="val 58333"/>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914400" eaLnBrk="0" fontAlgn="base" hangingPunct="0">
              <a:spcBef>
                <a:spcPct val="0"/>
              </a:spcBef>
              <a:spcAft>
                <a:spcPct val="0"/>
              </a:spcAft>
              <a:buClrTx/>
              <a:buSzTx/>
              <a:buNone/>
              <a:defRPr/>
            </a:pPr>
            <a:endParaRPr lang="en-US" altLang="en-US" sz="1800">
              <a:solidFill>
                <a:srgbClr val="000000"/>
              </a:solidFill>
              <a:latin typeface="Times New Roman" panose="02020603050405020304" pitchFamily="18" charset="0"/>
              <a:cs typeface="Times New Roman" panose="02020603050405020304" pitchFamily="18" charset="0"/>
            </a:endParaRPr>
          </a:p>
        </p:txBody>
      </p:sp>
      <p:sp>
        <p:nvSpPr>
          <p:cNvPr id="36873" name="Text Box 15"/>
          <p:cNvSpPr txBox="1">
            <a:spLocks noChangeArrowheads="1"/>
          </p:cNvSpPr>
          <p:nvPr/>
        </p:nvSpPr>
        <p:spPr bwMode="auto">
          <a:xfrm rot="-1626048">
            <a:off x="4572001" y="2286001"/>
            <a:ext cx="2530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defTabSz="914400" eaLnBrk="0" fontAlgn="base" hangingPunct="0">
              <a:spcBef>
                <a:spcPct val="0"/>
              </a:spcBef>
              <a:spcAft>
                <a:spcPct val="0"/>
              </a:spcAft>
              <a:buClrTx/>
              <a:buSzTx/>
              <a:buNone/>
              <a:defRPr/>
            </a:pPr>
            <a:r>
              <a:rPr lang="en-US" altLang="en-US" sz="4000" b="1" dirty="0">
                <a:solidFill>
                  <a:srgbClr val="000000"/>
                </a:solidFill>
                <a:latin typeface="Times New Roman" panose="02020603050405020304" pitchFamily="18" charset="0"/>
                <a:cs typeface="Times New Roman" panose="02020603050405020304" pitchFamily="18" charset="0"/>
              </a:rPr>
              <a:t>Disability</a:t>
            </a:r>
          </a:p>
        </p:txBody>
      </p:sp>
      <p:sp>
        <p:nvSpPr>
          <p:cNvPr id="19" name="Rectangle 14"/>
          <p:cNvSpPr>
            <a:spLocks noGrp="1" noChangeArrowheads="1"/>
          </p:cNvSpPr>
          <p:nvPr>
            <p:ph type="title"/>
          </p:nvPr>
        </p:nvSpPr>
        <p:spPr>
          <a:xfrm>
            <a:off x="1219200" y="883874"/>
            <a:ext cx="9906000" cy="838200"/>
          </a:xfrm>
        </p:spPr>
        <p:txBody>
          <a:bodyPr>
            <a:noAutofit/>
          </a:bodyPr>
          <a:lstStyle/>
          <a:p>
            <a:pPr>
              <a:defRPr/>
            </a:pPr>
            <a:r>
              <a:rPr lang="en-US" b="1" dirty="0">
                <a:latin typeface="Times New Roman" panose="02020603050405020304" pitchFamily="18" charset="0"/>
                <a:cs typeface="Times New Roman" panose="02020603050405020304" pitchFamily="18" charset="0"/>
              </a:rPr>
              <a:t>Changing Expectations: Changing Understanding</a:t>
            </a:r>
          </a:p>
        </p:txBody>
      </p:sp>
    </p:spTree>
    <p:extLst>
      <p:ext uri="{BB962C8B-B14F-4D97-AF65-F5344CB8AC3E}">
        <p14:creationId xmlns:p14="http://schemas.microsoft.com/office/powerpoint/2010/main" val="21316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3931"/>
          <a:stretch/>
        </p:blipFill>
        <p:spPr>
          <a:xfrm>
            <a:off x="20" y="10"/>
            <a:ext cx="4578952" cy="6857990"/>
          </a:xfrm>
          <a:prstGeom prst="rect">
            <a:avLst/>
          </a:prstGeom>
        </p:spPr>
      </p:pic>
      <p:sp>
        <p:nvSpPr>
          <p:cNvPr id="72" name="Rectangle 71">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4130" name="Rectangle 2"/>
          <p:cNvSpPr>
            <a:spLocks noGrp="1" noChangeArrowheads="1"/>
          </p:cNvSpPr>
          <p:nvPr>
            <p:ph type="title"/>
          </p:nvPr>
        </p:nvSpPr>
        <p:spPr>
          <a:xfrm>
            <a:off x="5124206" y="516835"/>
            <a:ext cx="6339840" cy="1666501"/>
          </a:xfrm>
        </p:spPr>
        <p:txBody>
          <a:bodyPr>
            <a:normAutofit/>
          </a:bodyPr>
          <a:lstStyle/>
          <a:p>
            <a:pPr>
              <a:defRPr/>
            </a:pPr>
            <a:r>
              <a:rPr lang="en-US" sz="4000" b="1" dirty="0">
                <a:solidFill>
                  <a:srgbClr val="FFFFFF"/>
                </a:solidFill>
                <a:latin typeface="Times New Roman" panose="02020603050405020304" pitchFamily="18" charset="0"/>
                <a:cs typeface="Times New Roman" panose="02020603050405020304" pitchFamily="18" charset="0"/>
              </a:rPr>
              <a:t>Implications of  Strengths-based Approaches to Disability</a:t>
            </a:r>
          </a:p>
        </p:txBody>
      </p:sp>
      <p:sp>
        <p:nvSpPr>
          <p:cNvPr id="74" name="Rectangle 73">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915" name="Rectangle 3"/>
          <p:cNvSpPr>
            <a:spLocks noGrp="1" noChangeArrowheads="1"/>
          </p:cNvSpPr>
          <p:nvPr>
            <p:ph idx="1"/>
          </p:nvPr>
        </p:nvSpPr>
        <p:spPr>
          <a:xfrm>
            <a:off x="5124206" y="2236304"/>
            <a:ext cx="6339840" cy="3652667"/>
          </a:xfrm>
        </p:spPr>
        <p:txBody>
          <a:bodyPr>
            <a:normAutofit/>
          </a:bodyPr>
          <a:lstStyle/>
          <a:p>
            <a:pPr marL="339725" indent="-339725">
              <a:buFont typeface="Wingdings" panose="05000000000000000000" pitchFamily="2" charset="2"/>
              <a:buChar char="Ø"/>
            </a:pPr>
            <a:r>
              <a:rPr lang="en-US" altLang="en-US" sz="2400" dirty="0">
                <a:solidFill>
                  <a:srgbClr val="FFFFFF"/>
                </a:solidFill>
                <a:latin typeface="Times New Roman" panose="02020603050405020304" pitchFamily="18" charset="0"/>
                <a:cs typeface="Times New Roman" panose="02020603050405020304" pitchFamily="18" charset="0"/>
              </a:rPr>
              <a:t>Emphasizes abilities</a:t>
            </a:r>
          </a:p>
          <a:p>
            <a:pPr marL="339725" indent="-339725">
              <a:buFont typeface="Wingdings" panose="05000000000000000000" pitchFamily="2" charset="2"/>
              <a:buChar char="Ø"/>
            </a:pPr>
            <a:r>
              <a:rPr lang="en-US" altLang="en-US" sz="2400" dirty="0">
                <a:solidFill>
                  <a:srgbClr val="FFFFFF"/>
                </a:solidFill>
                <a:latin typeface="Times New Roman" panose="02020603050405020304" pitchFamily="18" charset="0"/>
                <a:cs typeface="Times New Roman" panose="02020603050405020304" pitchFamily="18" charset="0"/>
              </a:rPr>
              <a:t>Part of, not apart from, typical human functioning</a:t>
            </a:r>
          </a:p>
          <a:p>
            <a:pPr marL="339725" indent="-339725">
              <a:buFont typeface="Wingdings" panose="05000000000000000000" pitchFamily="2" charset="2"/>
              <a:buChar char="Ø"/>
            </a:pPr>
            <a:r>
              <a:rPr lang="en-US" altLang="en-US" sz="2400" dirty="0">
                <a:solidFill>
                  <a:srgbClr val="FFFFFF"/>
                </a:solidFill>
                <a:latin typeface="Times New Roman" panose="02020603050405020304" pitchFamily="18" charset="0"/>
                <a:cs typeface="Times New Roman" panose="02020603050405020304" pitchFamily="18" charset="0"/>
              </a:rPr>
              <a:t>Focus on environment/context, not fixing individual</a:t>
            </a:r>
          </a:p>
          <a:p>
            <a:pPr marL="339725" indent="-339725">
              <a:buFont typeface="Wingdings" panose="05000000000000000000" pitchFamily="2" charset="2"/>
              <a:buChar char="Ø"/>
            </a:pPr>
            <a:r>
              <a:rPr lang="en-US" altLang="en-US" sz="2400" dirty="0">
                <a:solidFill>
                  <a:srgbClr val="FFFFFF"/>
                </a:solidFill>
                <a:latin typeface="Times New Roman" panose="02020603050405020304" pitchFamily="18" charset="0"/>
                <a:cs typeface="Times New Roman" panose="02020603050405020304" pitchFamily="18" charset="0"/>
              </a:rPr>
              <a:t>Focus on participation</a:t>
            </a:r>
          </a:p>
          <a:p>
            <a:pPr marL="339725" indent="-339725">
              <a:buFont typeface="Wingdings" panose="05000000000000000000" pitchFamily="2" charset="2"/>
              <a:buChar char="Ø"/>
            </a:pPr>
            <a:r>
              <a:rPr lang="en-US" altLang="en-US" sz="2400" dirty="0">
                <a:solidFill>
                  <a:srgbClr val="FFFFFF"/>
                </a:solidFill>
                <a:latin typeface="Times New Roman" panose="02020603050405020304" pitchFamily="18" charset="0"/>
                <a:cs typeface="Times New Roman" panose="02020603050405020304" pitchFamily="18" charset="0"/>
              </a:rPr>
              <a:t>Emphasizes supports, not programs</a:t>
            </a:r>
            <a:endParaRPr lang="en-US" altLang="en-US" sz="18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04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374F941-1A7D-4263-BA57-852C049900CC}"/>
              </a:ext>
            </a:extLst>
          </p:cNvPr>
          <p:cNvSpPr>
            <a:spLocks noGrp="1" noChangeArrowheads="1"/>
          </p:cNvSpPr>
          <p:nvPr>
            <p:ph type="title"/>
          </p:nvPr>
        </p:nvSpPr>
        <p:spPr/>
        <p:txBody>
          <a:bodyPr>
            <a:noAutofit/>
          </a:bodyPr>
          <a:lstStyle/>
          <a:p>
            <a:pPr>
              <a:defRPr/>
            </a:pPr>
            <a:r>
              <a:rPr lang="en-US" sz="4800" b="1" dirty="0">
                <a:latin typeface="Times New Roman" panose="02020603050405020304" pitchFamily="18" charset="0"/>
                <a:ea typeface="Verdana" panose="020B0604030504040204" pitchFamily="34" charset="0"/>
                <a:cs typeface="Times New Roman" panose="02020603050405020304" pitchFamily="18" charset="0"/>
              </a:rPr>
              <a:t>Participation</a:t>
            </a:r>
          </a:p>
        </p:txBody>
      </p:sp>
      <p:sp>
        <p:nvSpPr>
          <p:cNvPr id="3" name="Rectangle 3">
            <a:extLst>
              <a:ext uri="{FF2B5EF4-FFF2-40B4-BE49-F238E27FC236}">
                <a16:creationId xmlns:a16="http://schemas.microsoft.com/office/drawing/2014/main" id="{C8894F79-0131-4ECD-A3DF-825C5C525FCC}"/>
              </a:ext>
            </a:extLst>
          </p:cNvPr>
          <p:cNvSpPr txBox="1">
            <a:spLocks noChangeArrowheads="1"/>
          </p:cNvSpPr>
          <p:nvPr/>
        </p:nvSpPr>
        <p:spPr>
          <a:xfrm>
            <a:off x="1219200" y="1908047"/>
            <a:ext cx="6248400" cy="43275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tLang="en-US"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ICF</a:t>
            </a:r>
          </a:p>
          <a:p>
            <a:pPr lvl="1">
              <a:buFont typeface="Arial" panose="020B0604020202020204" pitchFamily="34" charset="0"/>
              <a:buChar char="•"/>
            </a:pPr>
            <a:r>
              <a:rPr lang="en-US" altLang="en-US"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Activity: Execution of a task or action by an individual.</a:t>
            </a:r>
          </a:p>
          <a:p>
            <a:pPr lvl="1">
              <a:buFont typeface="Arial" panose="020B0604020202020204" pitchFamily="34" charset="0"/>
              <a:buChar char="•"/>
            </a:pPr>
            <a:r>
              <a:rPr lang="en-US" altLang="en-US"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Participation: Involvement in a life situation.</a:t>
            </a:r>
          </a:p>
          <a:p>
            <a:pPr marL="0" lvl="1"/>
            <a:r>
              <a:rPr lang="en-US" sz="24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Participation is a person’s self-determined involvement in a pattern of life (i.e., roles, life situations, and activities).</a:t>
            </a:r>
          </a:p>
          <a:p>
            <a:pPr marL="285750" lvl="2" indent="-274638">
              <a:buFont typeface="Arial" panose="020B0604020202020204" pitchFamily="34" charset="0"/>
              <a:buChar char="•"/>
            </a:pPr>
            <a:r>
              <a:rPr lang="en-US" altLang="en-US" sz="20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Self-determined involvement, as such, refers to a person’s active, intentional, volitional, goal-directed, sustained, and connected engagement in a pattern of life.</a:t>
            </a:r>
          </a:p>
          <a:p>
            <a:pPr marL="285750" lvl="2" indent="-274638">
              <a:buFont typeface="Arial" panose="020B0604020202020204" pitchFamily="34" charset="0"/>
              <a:buChar char="•"/>
            </a:pPr>
            <a:r>
              <a:rPr lang="en-US" altLang="en-US" sz="20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Pattern of life represents the roles, life situations, and activities that comprise daily life.  In general, patterns of life represent socially defined sets of behavior that support participation. </a:t>
            </a:r>
          </a:p>
        </p:txBody>
      </p:sp>
      <p:pic>
        <p:nvPicPr>
          <p:cNvPr id="4" name="Picture 2" descr="Image result for participation ICF">
            <a:extLst>
              <a:ext uri="{FF2B5EF4-FFF2-40B4-BE49-F238E27FC236}">
                <a16:creationId xmlns:a16="http://schemas.microsoft.com/office/drawing/2014/main" id="{EBB540C2-19FE-4430-B795-7123BEDE1D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2512155"/>
            <a:ext cx="4111625" cy="273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5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129676" y="662055"/>
            <a:ext cx="10071723" cy="1066800"/>
          </a:xfrm>
        </p:spPr>
        <p:txBody>
          <a:bodyPr>
            <a:no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Supports are Resources and Strategies that…</a:t>
            </a:r>
          </a:p>
        </p:txBody>
      </p:sp>
      <p:grpSp>
        <p:nvGrpSpPr>
          <p:cNvPr id="22531" name="Group 10"/>
          <p:cNvGrpSpPr>
            <a:grpSpLocks noChangeAspect="1"/>
          </p:cNvGrpSpPr>
          <p:nvPr/>
        </p:nvGrpSpPr>
        <p:grpSpPr bwMode="auto">
          <a:xfrm>
            <a:off x="5791200" y="1524000"/>
            <a:ext cx="6319914" cy="5035096"/>
            <a:chOff x="540" y="1440"/>
            <a:chExt cx="10920" cy="8700"/>
          </a:xfrm>
        </p:grpSpPr>
        <p:sp>
          <p:nvSpPr>
            <p:cNvPr id="22540" name="AutoShape 11"/>
            <p:cNvSpPr>
              <a:spLocks noChangeAspect="1" noChangeArrowheads="1"/>
            </p:cNvSpPr>
            <p:nvPr/>
          </p:nvSpPr>
          <p:spPr bwMode="auto">
            <a:xfrm>
              <a:off x="540" y="1440"/>
              <a:ext cx="10920" cy="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endParaRPr lang="en-US" altLang="en-US" sz="2000">
                <a:solidFill>
                  <a:schemeClr val="tx1"/>
                </a:solidFill>
              </a:endParaRPr>
            </a:p>
          </p:txBody>
        </p:sp>
        <p:sp>
          <p:nvSpPr>
            <p:cNvPr id="22541" name="Freeform 12"/>
            <p:cNvSpPr>
              <a:spLocks/>
            </p:cNvSpPr>
            <p:nvPr/>
          </p:nvSpPr>
          <p:spPr bwMode="auto">
            <a:xfrm>
              <a:off x="1910" y="1806"/>
              <a:ext cx="8673" cy="7895"/>
            </a:xfrm>
            <a:custGeom>
              <a:avLst/>
              <a:gdLst>
                <a:gd name="T0" fmla="*/ 6 w 8673"/>
                <a:gd name="T1" fmla="*/ 3740 h 7895"/>
                <a:gd name="T2" fmla="*/ 54 w 8673"/>
                <a:gd name="T3" fmla="*/ 3330 h 7895"/>
                <a:gd name="T4" fmla="*/ 149 w 8673"/>
                <a:gd name="T5" fmla="*/ 2927 h 7895"/>
                <a:gd name="T6" fmla="*/ 289 w 8673"/>
                <a:gd name="T7" fmla="*/ 2532 h 7895"/>
                <a:gd name="T8" fmla="*/ 471 w 8673"/>
                <a:gd name="T9" fmla="*/ 2155 h 7895"/>
                <a:gd name="T10" fmla="*/ 700 w 8673"/>
                <a:gd name="T11" fmla="*/ 1798 h 7895"/>
                <a:gd name="T12" fmla="*/ 967 w 8673"/>
                <a:gd name="T13" fmla="*/ 1462 h 7895"/>
                <a:gd name="T14" fmla="*/ 1269 w 8673"/>
                <a:gd name="T15" fmla="*/ 1155 h 7895"/>
                <a:gd name="T16" fmla="*/ 1607 w 8673"/>
                <a:gd name="T17" fmla="*/ 880 h 7895"/>
                <a:gd name="T18" fmla="*/ 1975 w 8673"/>
                <a:gd name="T19" fmla="*/ 637 h 7895"/>
                <a:gd name="T20" fmla="*/ 2367 w 8673"/>
                <a:gd name="T21" fmla="*/ 429 h 7895"/>
                <a:gd name="T22" fmla="*/ 2781 w 8673"/>
                <a:gd name="T23" fmla="*/ 263 h 7895"/>
                <a:gd name="T24" fmla="*/ 3213 w 8673"/>
                <a:gd name="T25" fmla="*/ 134 h 7895"/>
                <a:gd name="T26" fmla="*/ 3658 w 8673"/>
                <a:gd name="T27" fmla="*/ 49 h 7895"/>
                <a:gd name="T28" fmla="*/ 4108 w 8673"/>
                <a:gd name="T29" fmla="*/ 5 h 7895"/>
                <a:gd name="T30" fmla="*/ 4565 w 8673"/>
                <a:gd name="T31" fmla="*/ 5 h 7895"/>
                <a:gd name="T32" fmla="*/ 5015 w 8673"/>
                <a:gd name="T33" fmla="*/ 49 h 7895"/>
                <a:gd name="T34" fmla="*/ 5460 w 8673"/>
                <a:gd name="T35" fmla="*/ 134 h 7895"/>
                <a:gd name="T36" fmla="*/ 5892 w 8673"/>
                <a:gd name="T37" fmla="*/ 263 h 7895"/>
                <a:gd name="T38" fmla="*/ 6306 w 8673"/>
                <a:gd name="T39" fmla="*/ 429 h 7895"/>
                <a:gd name="T40" fmla="*/ 6698 w 8673"/>
                <a:gd name="T41" fmla="*/ 637 h 7895"/>
                <a:gd name="T42" fmla="*/ 7067 w 8673"/>
                <a:gd name="T43" fmla="*/ 880 h 7895"/>
                <a:gd name="T44" fmla="*/ 7404 w 8673"/>
                <a:gd name="T45" fmla="*/ 1155 h 7895"/>
                <a:gd name="T46" fmla="*/ 7706 w 8673"/>
                <a:gd name="T47" fmla="*/ 1462 h 7895"/>
                <a:gd name="T48" fmla="*/ 7973 w 8673"/>
                <a:gd name="T49" fmla="*/ 1798 h 7895"/>
                <a:gd name="T50" fmla="*/ 8202 w 8673"/>
                <a:gd name="T51" fmla="*/ 2155 h 7895"/>
                <a:gd name="T52" fmla="*/ 8384 w 8673"/>
                <a:gd name="T53" fmla="*/ 2532 h 7895"/>
                <a:gd name="T54" fmla="*/ 8524 w 8673"/>
                <a:gd name="T55" fmla="*/ 2927 h 7895"/>
                <a:gd name="T56" fmla="*/ 8619 w 8673"/>
                <a:gd name="T57" fmla="*/ 3330 h 7895"/>
                <a:gd name="T58" fmla="*/ 8667 w 8673"/>
                <a:gd name="T59" fmla="*/ 3740 h 7895"/>
                <a:gd name="T60" fmla="*/ 8667 w 8673"/>
                <a:gd name="T61" fmla="*/ 4155 h 7895"/>
                <a:gd name="T62" fmla="*/ 8619 w 8673"/>
                <a:gd name="T63" fmla="*/ 4564 h 7895"/>
                <a:gd name="T64" fmla="*/ 8524 w 8673"/>
                <a:gd name="T65" fmla="*/ 4968 h 7895"/>
                <a:gd name="T66" fmla="*/ 8384 w 8673"/>
                <a:gd name="T67" fmla="*/ 5363 h 7895"/>
                <a:gd name="T68" fmla="*/ 8202 w 8673"/>
                <a:gd name="T69" fmla="*/ 5740 h 7895"/>
                <a:gd name="T70" fmla="*/ 7973 w 8673"/>
                <a:gd name="T71" fmla="*/ 6097 h 7895"/>
                <a:gd name="T72" fmla="*/ 7706 w 8673"/>
                <a:gd name="T73" fmla="*/ 6433 h 7895"/>
                <a:gd name="T74" fmla="*/ 7404 w 8673"/>
                <a:gd name="T75" fmla="*/ 6740 h 7895"/>
                <a:gd name="T76" fmla="*/ 7067 w 8673"/>
                <a:gd name="T77" fmla="*/ 7015 h 7895"/>
                <a:gd name="T78" fmla="*/ 6698 w 8673"/>
                <a:gd name="T79" fmla="*/ 7258 h 7895"/>
                <a:gd name="T80" fmla="*/ 6306 w 8673"/>
                <a:gd name="T81" fmla="*/ 7465 h 7895"/>
                <a:gd name="T82" fmla="*/ 5892 w 8673"/>
                <a:gd name="T83" fmla="*/ 7632 h 7895"/>
                <a:gd name="T84" fmla="*/ 5460 w 8673"/>
                <a:gd name="T85" fmla="*/ 7761 h 7895"/>
                <a:gd name="T86" fmla="*/ 5015 w 8673"/>
                <a:gd name="T87" fmla="*/ 7846 h 7895"/>
                <a:gd name="T88" fmla="*/ 4565 w 8673"/>
                <a:gd name="T89" fmla="*/ 7889 h 7895"/>
                <a:gd name="T90" fmla="*/ 4108 w 8673"/>
                <a:gd name="T91" fmla="*/ 7889 h 7895"/>
                <a:gd name="T92" fmla="*/ 3658 w 8673"/>
                <a:gd name="T93" fmla="*/ 7846 h 7895"/>
                <a:gd name="T94" fmla="*/ 3213 w 8673"/>
                <a:gd name="T95" fmla="*/ 7761 h 7895"/>
                <a:gd name="T96" fmla="*/ 2781 w 8673"/>
                <a:gd name="T97" fmla="*/ 7632 h 7895"/>
                <a:gd name="T98" fmla="*/ 2367 w 8673"/>
                <a:gd name="T99" fmla="*/ 7465 h 7895"/>
                <a:gd name="T100" fmla="*/ 1975 w 8673"/>
                <a:gd name="T101" fmla="*/ 7258 h 7895"/>
                <a:gd name="T102" fmla="*/ 1607 w 8673"/>
                <a:gd name="T103" fmla="*/ 7015 h 7895"/>
                <a:gd name="T104" fmla="*/ 1269 w 8673"/>
                <a:gd name="T105" fmla="*/ 6740 h 7895"/>
                <a:gd name="T106" fmla="*/ 967 w 8673"/>
                <a:gd name="T107" fmla="*/ 6433 h 7895"/>
                <a:gd name="T108" fmla="*/ 700 w 8673"/>
                <a:gd name="T109" fmla="*/ 6097 h 7895"/>
                <a:gd name="T110" fmla="*/ 471 w 8673"/>
                <a:gd name="T111" fmla="*/ 5740 h 7895"/>
                <a:gd name="T112" fmla="*/ 289 w 8673"/>
                <a:gd name="T113" fmla="*/ 5363 h 7895"/>
                <a:gd name="T114" fmla="*/ 149 w 8673"/>
                <a:gd name="T115" fmla="*/ 4968 h 7895"/>
                <a:gd name="T116" fmla="*/ 54 w 8673"/>
                <a:gd name="T117" fmla="*/ 4564 h 7895"/>
                <a:gd name="T118" fmla="*/ 6 w 8673"/>
                <a:gd name="T119" fmla="*/ 4155 h 78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73" h="7895">
                  <a:moveTo>
                    <a:pt x="0" y="3947"/>
                  </a:moveTo>
                  <a:lnTo>
                    <a:pt x="6" y="3740"/>
                  </a:lnTo>
                  <a:lnTo>
                    <a:pt x="24" y="3535"/>
                  </a:lnTo>
                  <a:lnTo>
                    <a:pt x="54" y="3330"/>
                  </a:lnTo>
                  <a:lnTo>
                    <a:pt x="94" y="3126"/>
                  </a:lnTo>
                  <a:lnTo>
                    <a:pt x="149" y="2927"/>
                  </a:lnTo>
                  <a:lnTo>
                    <a:pt x="213" y="2728"/>
                  </a:lnTo>
                  <a:lnTo>
                    <a:pt x="289" y="2532"/>
                  </a:lnTo>
                  <a:lnTo>
                    <a:pt x="374" y="2342"/>
                  </a:lnTo>
                  <a:lnTo>
                    <a:pt x="471" y="2155"/>
                  </a:lnTo>
                  <a:lnTo>
                    <a:pt x="581" y="1973"/>
                  </a:lnTo>
                  <a:lnTo>
                    <a:pt x="700" y="1798"/>
                  </a:lnTo>
                  <a:lnTo>
                    <a:pt x="827" y="1625"/>
                  </a:lnTo>
                  <a:lnTo>
                    <a:pt x="967" y="1462"/>
                  </a:lnTo>
                  <a:lnTo>
                    <a:pt x="1113" y="1307"/>
                  </a:lnTo>
                  <a:lnTo>
                    <a:pt x="1269" y="1155"/>
                  </a:lnTo>
                  <a:lnTo>
                    <a:pt x="1433" y="1014"/>
                  </a:lnTo>
                  <a:lnTo>
                    <a:pt x="1607" y="880"/>
                  </a:lnTo>
                  <a:lnTo>
                    <a:pt x="1786" y="754"/>
                  </a:lnTo>
                  <a:lnTo>
                    <a:pt x="1975" y="637"/>
                  </a:lnTo>
                  <a:lnTo>
                    <a:pt x="2170" y="529"/>
                  </a:lnTo>
                  <a:lnTo>
                    <a:pt x="2367" y="429"/>
                  </a:lnTo>
                  <a:lnTo>
                    <a:pt x="2571" y="342"/>
                  </a:lnTo>
                  <a:lnTo>
                    <a:pt x="2781" y="263"/>
                  </a:lnTo>
                  <a:lnTo>
                    <a:pt x="2997" y="193"/>
                  </a:lnTo>
                  <a:lnTo>
                    <a:pt x="3213" y="134"/>
                  </a:lnTo>
                  <a:lnTo>
                    <a:pt x="3436" y="87"/>
                  </a:lnTo>
                  <a:lnTo>
                    <a:pt x="3658" y="49"/>
                  </a:lnTo>
                  <a:lnTo>
                    <a:pt x="3883" y="20"/>
                  </a:lnTo>
                  <a:lnTo>
                    <a:pt x="4108" y="5"/>
                  </a:lnTo>
                  <a:lnTo>
                    <a:pt x="4337" y="0"/>
                  </a:lnTo>
                  <a:lnTo>
                    <a:pt x="4565" y="5"/>
                  </a:lnTo>
                  <a:lnTo>
                    <a:pt x="4790" y="20"/>
                  </a:lnTo>
                  <a:lnTo>
                    <a:pt x="5015" y="49"/>
                  </a:lnTo>
                  <a:lnTo>
                    <a:pt x="5237" y="87"/>
                  </a:lnTo>
                  <a:lnTo>
                    <a:pt x="5460" y="134"/>
                  </a:lnTo>
                  <a:lnTo>
                    <a:pt x="5676" y="193"/>
                  </a:lnTo>
                  <a:lnTo>
                    <a:pt x="5892" y="263"/>
                  </a:lnTo>
                  <a:lnTo>
                    <a:pt x="6102" y="342"/>
                  </a:lnTo>
                  <a:lnTo>
                    <a:pt x="6306" y="429"/>
                  </a:lnTo>
                  <a:lnTo>
                    <a:pt x="6507" y="529"/>
                  </a:lnTo>
                  <a:lnTo>
                    <a:pt x="6698" y="637"/>
                  </a:lnTo>
                  <a:lnTo>
                    <a:pt x="6887" y="754"/>
                  </a:lnTo>
                  <a:lnTo>
                    <a:pt x="7067" y="880"/>
                  </a:lnTo>
                  <a:lnTo>
                    <a:pt x="7240" y="1014"/>
                  </a:lnTo>
                  <a:lnTo>
                    <a:pt x="7404" y="1155"/>
                  </a:lnTo>
                  <a:lnTo>
                    <a:pt x="7560" y="1307"/>
                  </a:lnTo>
                  <a:lnTo>
                    <a:pt x="7706" y="1462"/>
                  </a:lnTo>
                  <a:lnTo>
                    <a:pt x="7846" y="1625"/>
                  </a:lnTo>
                  <a:lnTo>
                    <a:pt x="7973" y="1798"/>
                  </a:lnTo>
                  <a:lnTo>
                    <a:pt x="8092" y="1973"/>
                  </a:lnTo>
                  <a:lnTo>
                    <a:pt x="8202" y="2155"/>
                  </a:lnTo>
                  <a:lnTo>
                    <a:pt x="8299" y="2342"/>
                  </a:lnTo>
                  <a:lnTo>
                    <a:pt x="8384" y="2532"/>
                  </a:lnTo>
                  <a:lnTo>
                    <a:pt x="8460" y="2728"/>
                  </a:lnTo>
                  <a:lnTo>
                    <a:pt x="8524" y="2927"/>
                  </a:lnTo>
                  <a:lnTo>
                    <a:pt x="8579" y="3126"/>
                  </a:lnTo>
                  <a:lnTo>
                    <a:pt x="8619" y="3330"/>
                  </a:lnTo>
                  <a:lnTo>
                    <a:pt x="8649" y="3535"/>
                  </a:lnTo>
                  <a:lnTo>
                    <a:pt x="8667" y="3740"/>
                  </a:lnTo>
                  <a:lnTo>
                    <a:pt x="8673" y="3947"/>
                  </a:lnTo>
                  <a:lnTo>
                    <a:pt x="8667" y="4155"/>
                  </a:lnTo>
                  <a:lnTo>
                    <a:pt x="8649" y="4360"/>
                  </a:lnTo>
                  <a:lnTo>
                    <a:pt x="8619" y="4564"/>
                  </a:lnTo>
                  <a:lnTo>
                    <a:pt x="8579" y="4769"/>
                  </a:lnTo>
                  <a:lnTo>
                    <a:pt x="8524" y="4968"/>
                  </a:lnTo>
                  <a:lnTo>
                    <a:pt x="8460" y="5167"/>
                  </a:lnTo>
                  <a:lnTo>
                    <a:pt x="8384" y="5363"/>
                  </a:lnTo>
                  <a:lnTo>
                    <a:pt x="8299" y="5553"/>
                  </a:lnTo>
                  <a:lnTo>
                    <a:pt x="8202" y="5740"/>
                  </a:lnTo>
                  <a:lnTo>
                    <a:pt x="8092" y="5921"/>
                  </a:lnTo>
                  <a:lnTo>
                    <a:pt x="7973" y="6097"/>
                  </a:lnTo>
                  <a:lnTo>
                    <a:pt x="7846" y="6269"/>
                  </a:lnTo>
                  <a:lnTo>
                    <a:pt x="7706" y="6433"/>
                  </a:lnTo>
                  <a:lnTo>
                    <a:pt x="7560" y="6588"/>
                  </a:lnTo>
                  <a:lnTo>
                    <a:pt x="7404" y="6740"/>
                  </a:lnTo>
                  <a:lnTo>
                    <a:pt x="7240" y="6881"/>
                  </a:lnTo>
                  <a:lnTo>
                    <a:pt x="7067" y="7015"/>
                  </a:lnTo>
                  <a:lnTo>
                    <a:pt x="6887" y="7141"/>
                  </a:lnTo>
                  <a:lnTo>
                    <a:pt x="6698" y="7258"/>
                  </a:lnTo>
                  <a:lnTo>
                    <a:pt x="6507" y="7366"/>
                  </a:lnTo>
                  <a:lnTo>
                    <a:pt x="6306" y="7465"/>
                  </a:lnTo>
                  <a:lnTo>
                    <a:pt x="6102" y="7553"/>
                  </a:lnTo>
                  <a:lnTo>
                    <a:pt x="5892" y="7632"/>
                  </a:lnTo>
                  <a:lnTo>
                    <a:pt x="5676" y="7702"/>
                  </a:lnTo>
                  <a:lnTo>
                    <a:pt x="5460" y="7761"/>
                  </a:lnTo>
                  <a:lnTo>
                    <a:pt x="5237" y="7808"/>
                  </a:lnTo>
                  <a:lnTo>
                    <a:pt x="5015" y="7846"/>
                  </a:lnTo>
                  <a:lnTo>
                    <a:pt x="4790" y="7875"/>
                  </a:lnTo>
                  <a:lnTo>
                    <a:pt x="4565" y="7889"/>
                  </a:lnTo>
                  <a:lnTo>
                    <a:pt x="4337" y="7895"/>
                  </a:lnTo>
                  <a:lnTo>
                    <a:pt x="4108" y="7889"/>
                  </a:lnTo>
                  <a:lnTo>
                    <a:pt x="3883" y="7875"/>
                  </a:lnTo>
                  <a:lnTo>
                    <a:pt x="3658" y="7846"/>
                  </a:lnTo>
                  <a:lnTo>
                    <a:pt x="3436" y="7808"/>
                  </a:lnTo>
                  <a:lnTo>
                    <a:pt x="3213" y="7761"/>
                  </a:lnTo>
                  <a:lnTo>
                    <a:pt x="2997" y="7702"/>
                  </a:lnTo>
                  <a:lnTo>
                    <a:pt x="2781" y="7632"/>
                  </a:lnTo>
                  <a:lnTo>
                    <a:pt x="2571" y="7553"/>
                  </a:lnTo>
                  <a:lnTo>
                    <a:pt x="2367" y="7465"/>
                  </a:lnTo>
                  <a:lnTo>
                    <a:pt x="2170" y="7366"/>
                  </a:lnTo>
                  <a:lnTo>
                    <a:pt x="1975" y="7258"/>
                  </a:lnTo>
                  <a:lnTo>
                    <a:pt x="1786" y="7141"/>
                  </a:lnTo>
                  <a:lnTo>
                    <a:pt x="1607" y="7015"/>
                  </a:lnTo>
                  <a:lnTo>
                    <a:pt x="1433" y="6881"/>
                  </a:lnTo>
                  <a:lnTo>
                    <a:pt x="1269" y="6740"/>
                  </a:lnTo>
                  <a:lnTo>
                    <a:pt x="1113" y="6588"/>
                  </a:lnTo>
                  <a:lnTo>
                    <a:pt x="967" y="6433"/>
                  </a:lnTo>
                  <a:lnTo>
                    <a:pt x="827" y="6269"/>
                  </a:lnTo>
                  <a:lnTo>
                    <a:pt x="700" y="6097"/>
                  </a:lnTo>
                  <a:lnTo>
                    <a:pt x="581" y="5921"/>
                  </a:lnTo>
                  <a:lnTo>
                    <a:pt x="471" y="5740"/>
                  </a:lnTo>
                  <a:lnTo>
                    <a:pt x="374" y="5553"/>
                  </a:lnTo>
                  <a:lnTo>
                    <a:pt x="289" y="5363"/>
                  </a:lnTo>
                  <a:lnTo>
                    <a:pt x="213" y="5167"/>
                  </a:lnTo>
                  <a:lnTo>
                    <a:pt x="149" y="4968"/>
                  </a:lnTo>
                  <a:lnTo>
                    <a:pt x="94" y="4769"/>
                  </a:lnTo>
                  <a:lnTo>
                    <a:pt x="54" y="4564"/>
                  </a:lnTo>
                  <a:lnTo>
                    <a:pt x="24" y="4360"/>
                  </a:lnTo>
                  <a:lnTo>
                    <a:pt x="6" y="4155"/>
                  </a:lnTo>
                  <a:lnTo>
                    <a:pt x="0" y="3947"/>
                  </a:lnTo>
                  <a:close/>
                </a:path>
              </a:pathLst>
            </a:custGeom>
            <a:solidFill>
              <a:srgbClr val="FFFFFF"/>
            </a:solidFill>
            <a:ln w="11430">
              <a:solidFill>
                <a:srgbClr val="000000"/>
              </a:solidFill>
              <a:prstDash val="solid"/>
              <a:round/>
              <a:headEnd/>
              <a:tailEnd/>
            </a:ln>
          </p:spPr>
          <p:txBody>
            <a:bodyPr/>
            <a:lstStyle/>
            <a:p>
              <a:endParaRPr lang="en-US"/>
            </a:p>
          </p:txBody>
        </p:sp>
        <p:sp>
          <p:nvSpPr>
            <p:cNvPr id="22542" name="Freeform 13"/>
            <p:cNvSpPr>
              <a:spLocks/>
            </p:cNvSpPr>
            <p:nvPr/>
          </p:nvSpPr>
          <p:spPr bwMode="auto">
            <a:xfrm>
              <a:off x="2823" y="2639"/>
              <a:ext cx="6847" cy="6229"/>
            </a:xfrm>
            <a:custGeom>
              <a:avLst/>
              <a:gdLst>
                <a:gd name="T0" fmla="*/ 6 w 6847"/>
                <a:gd name="T1" fmla="*/ 2930 h 6229"/>
                <a:gd name="T2" fmla="*/ 54 w 6847"/>
                <a:gd name="T3" fmla="*/ 2562 h 6229"/>
                <a:gd name="T4" fmla="*/ 149 w 6847"/>
                <a:gd name="T5" fmla="*/ 2205 h 6229"/>
                <a:gd name="T6" fmla="*/ 289 w 6847"/>
                <a:gd name="T7" fmla="*/ 1857 h 6229"/>
                <a:gd name="T8" fmla="*/ 474 w 6847"/>
                <a:gd name="T9" fmla="*/ 1529 h 6229"/>
                <a:gd name="T10" fmla="*/ 703 w 6847"/>
                <a:gd name="T11" fmla="*/ 1222 h 6229"/>
                <a:gd name="T12" fmla="*/ 967 w 6847"/>
                <a:gd name="T13" fmla="*/ 945 h 6229"/>
                <a:gd name="T14" fmla="*/ 1266 w 6847"/>
                <a:gd name="T15" fmla="*/ 693 h 6229"/>
                <a:gd name="T16" fmla="*/ 1594 w 6847"/>
                <a:gd name="T17" fmla="*/ 480 h 6229"/>
                <a:gd name="T18" fmla="*/ 1950 w 6847"/>
                <a:gd name="T19" fmla="*/ 301 h 6229"/>
                <a:gd name="T20" fmla="*/ 2328 w 6847"/>
                <a:gd name="T21" fmla="*/ 161 h 6229"/>
                <a:gd name="T22" fmla="*/ 2717 w 6847"/>
                <a:gd name="T23" fmla="*/ 64 h 6229"/>
                <a:gd name="T24" fmla="*/ 3119 w 6847"/>
                <a:gd name="T25" fmla="*/ 9 h 6229"/>
                <a:gd name="T26" fmla="*/ 3524 w 6847"/>
                <a:gd name="T27" fmla="*/ 0 h 6229"/>
                <a:gd name="T28" fmla="*/ 3929 w 6847"/>
                <a:gd name="T29" fmla="*/ 32 h 6229"/>
                <a:gd name="T30" fmla="*/ 4327 w 6847"/>
                <a:gd name="T31" fmla="*/ 108 h 6229"/>
                <a:gd name="T32" fmla="*/ 4711 w 6847"/>
                <a:gd name="T33" fmla="*/ 225 h 6229"/>
                <a:gd name="T34" fmla="*/ 5076 w 6847"/>
                <a:gd name="T35" fmla="*/ 386 h 6229"/>
                <a:gd name="T36" fmla="*/ 5420 w 6847"/>
                <a:gd name="T37" fmla="*/ 582 h 6229"/>
                <a:gd name="T38" fmla="*/ 5734 w 6847"/>
                <a:gd name="T39" fmla="*/ 816 h 6229"/>
                <a:gd name="T40" fmla="*/ 6017 w 6847"/>
                <a:gd name="T41" fmla="*/ 1079 h 6229"/>
                <a:gd name="T42" fmla="*/ 6263 w 6847"/>
                <a:gd name="T43" fmla="*/ 1374 h 6229"/>
                <a:gd name="T44" fmla="*/ 6470 w 6847"/>
                <a:gd name="T45" fmla="*/ 1690 h 6229"/>
                <a:gd name="T46" fmla="*/ 6634 w 6847"/>
                <a:gd name="T47" fmla="*/ 2030 h 6229"/>
                <a:gd name="T48" fmla="*/ 6753 w 6847"/>
                <a:gd name="T49" fmla="*/ 2383 h 6229"/>
                <a:gd name="T50" fmla="*/ 6823 w 6847"/>
                <a:gd name="T51" fmla="*/ 2746 h 6229"/>
                <a:gd name="T52" fmla="*/ 6847 w 6847"/>
                <a:gd name="T53" fmla="*/ 3114 h 6229"/>
                <a:gd name="T54" fmla="*/ 6823 w 6847"/>
                <a:gd name="T55" fmla="*/ 3483 h 6229"/>
                <a:gd name="T56" fmla="*/ 6753 w 6847"/>
                <a:gd name="T57" fmla="*/ 3846 h 6229"/>
                <a:gd name="T58" fmla="*/ 6634 w 6847"/>
                <a:gd name="T59" fmla="*/ 4199 h 6229"/>
                <a:gd name="T60" fmla="*/ 6470 w 6847"/>
                <a:gd name="T61" fmla="*/ 4539 h 6229"/>
                <a:gd name="T62" fmla="*/ 6263 w 6847"/>
                <a:gd name="T63" fmla="*/ 4854 h 6229"/>
                <a:gd name="T64" fmla="*/ 6017 w 6847"/>
                <a:gd name="T65" fmla="*/ 5150 h 6229"/>
                <a:gd name="T66" fmla="*/ 5734 w 6847"/>
                <a:gd name="T67" fmla="*/ 5413 h 6229"/>
                <a:gd name="T68" fmla="*/ 5420 w 6847"/>
                <a:gd name="T69" fmla="*/ 5647 h 6229"/>
                <a:gd name="T70" fmla="*/ 5076 w 6847"/>
                <a:gd name="T71" fmla="*/ 5843 h 6229"/>
                <a:gd name="T72" fmla="*/ 4711 w 6847"/>
                <a:gd name="T73" fmla="*/ 6004 h 6229"/>
                <a:gd name="T74" fmla="*/ 4327 w 6847"/>
                <a:gd name="T75" fmla="*/ 6121 h 6229"/>
                <a:gd name="T76" fmla="*/ 3929 w 6847"/>
                <a:gd name="T77" fmla="*/ 6197 h 6229"/>
                <a:gd name="T78" fmla="*/ 3524 w 6847"/>
                <a:gd name="T79" fmla="*/ 6229 h 6229"/>
                <a:gd name="T80" fmla="*/ 3119 w 6847"/>
                <a:gd name="T81" fmla="*/ 6220 h 6229"/>
                <a:gd name="T82" fmla="*/ 2717 w 6847"/>
                <a:gd name="T83" fmla="*/ 6165 h 6229"/>
                <a:gd name="T84" fmla="*/ 2328 w 6847"/>
                <a:gd name="T85" fmla="*/ 6068 h 6229"/>
                <a:gd name="T86" fmla="*/ 1950 w 6847"/>
                <a:gd name="T87" fmla="*/ 5928 h 6229"/>
                <a:gd name="T88" fmla="*/ 1594 w 6847"/>
                <a:gd name="T89" fmla="*/ 5749 h 6229"/>
                <a:gd name="T90" fmla="*/ 1266 w 6847"/>
                <a:gd name="T91" fmla="*/ 5536 h 6229"/>
                <a:gd name="T92" fmla="*/ 967 w 6847"/>
                <a:gd name="T93" fmla="*/ 5284 h 6229"/>
                <a:gd name="T94" fmla="*/ 703 w 6847"/>
                <a:gd name="T95" fmla="*/ 5007 h 6229"/>
                <a:gd name="T96" fmla="*/ 474 w 6847"/>
                <a:gd name="T97" fmla="*/ 4699 h 6229"/>
                <a:gd name="T98" fmla="*/ 289 w 6847"/>
                <a:gd name="T99" fmla="*/ 4372 h 6229"/>
                <a:gd name="T100" fmla="*/ 149 w 6847"/>
                <a:gd name="T101" fmla="*/ 4024 h 6229"/>
                <a:gd name="T102" fmla="*/ 54 w 6847"/>
                <a:gd name="T103" fmla="*/ 3667 h 6229"/>
                <a:gd name="T104" fmla="*/ 6 w 6847"/>
                <a:gd name="T105" fmla="*/ 3299 h 62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847" h="6229">
                  <a:moveTo>
                    <a:pt x="0" y="3114"/>
                  </a:moveTo>
                  <a:lnTo>
                    <a:pt x="6" y="2930"/>
                  </a:lnTo>
                  <a:lnTo>
                    <a:pt x="24" y="2746"/>
                  </a:lnTo>
                  <a:lnTo>
                    <a:pt x="54" y="2562"/>
                  </a:lnTo>
                  <a:lnTo>
                    <a:pt x="94" y="2383"/>
                  </a:lnTo>
                  <a:lnTo>
                    <a:pt x="149" y="2205"/>
                  </a:lnTo>
                  <a:lnTo>
                    <a:pt x="213" y="2030"/>
                  </a:lnTo>
                  <a:lnTo>
                    <a:pt x="289" y="1857"/>
                  </a:lnTo>
                  <a:lnTo>
                    <a:pt x="377" y="1690"/>
                  </a:lnTo>
                  <a:lnTo>
                    <a:pt x="474" y="1529"/>
                  </a:lnTo>
                  <a:lnTo>
                    <a:pt x="584" y="1374"/>
                  </a:lnTo>
                  <a:lnTo>
                    <a:pt x="703" y="1222"/>
                  </a:lnTo>
                  <a:lnTo>
                    <a:pt x="830" y="1079"/>
                  </a:lnTo>
                  <a:lnTo>
                    <a:pt x="967" y="945"/>
                  </a:lnTo>
                  <a:lnTo>
                    <a:pt x="1114" y="816"/>
                  </a:lnTo>
                  <a:lnTo>
                    <a:pt x="1266" y="693"/>
                  </a:lnTo>
                  <a:lnTo>
                    <a:pt x="1427" y="582"/>
                  </a:lnTo>
                  <a:lnTo>
                    <a:pt x="1594" y="480"/>
                  </a:lnTo>
                  <a:lnTo>
                    <a:pt x="1771" y="386"/>
                  </a:lnTo>
                  <a:lnTo>
                    <a:pt x="1950" y="301"/>
                  </a:lnTo>
                  <a:lnTo>
                    <a:pt x="2136" y="225"/>
                  </a:lnTo>
                  <a:lnTo>
                    <a:pt x="2328" y="161"/>
                  </a:lnTo>
                  <a:lnTo>
                    <a:pt x="2520" y="108"/>
                  </a:lnTo>
                  <a:lnTo>
                    <a:pt x="2717" y="64"/>
                  </a:lnTo>
                  <a:lnTo>
                    <a:pt x="2918" y="32"/>
                  </a:lnTo>
                  <a:lnTo>
                    <a:pt x="3119" y="9"/>
                  </a:lnTo>
                  <a:lnTo>
                    <a:pt x="3323" y="0"/>
                  </a:lnTo>
                  <a:lnTo>
                    <a:pt x="3524" y="0"/>
                  </a:lnTo>
                  <a:lnTo>
                    <a:pt x="3728" y="9"/>
                  </a:lnTo>
                  <a:lnTo>
                    <a:pt x="3929" y="32"/>
                  </a:lnTo>
                  <a:lnTo>
                    <a:pt x="4130" y="64"/>
                  </a:lnTo>
                  <a:lnTo>
                    <a:pt x="4327" y="108"/>
                  </a:lnTo>
                  <a:lnTo>
                    <a:pt x="4519" y="161"/>
                  </a:lnTo>
                  <a:lnTo>
                    <a:pt x="4711" y="225"/>
                  </a:lnTo>
                  <a:lnTo>
                    <a:pt x="4897" y="301"/>
                  </a:lnTo>
                  <a:lnTo>
                    <a:pt x="5076" y="386"/>
                  </a:lnTo>
                  <a:lnTo>
                    <a:pt x="5253" y="480"/>
                  </a:lnTo>
                  <a:lnTo>
                    <a:pt x="5420" y="582"/>
                  </a:lnTo>
                  <a:lnTo>
                    <a:pt x="5581" y="693"/>
                  </a:lnTo>
                  <a:lnTo>
                    <a:pt x="5734" y="816"/>
                  </a:lnTo>
                  <a:lnTo>
                    <a:pt x="5880" y="945"/>
                  </a:lnTo>
                  <a:lnTo>
                    <a:pt x="6017" y="1079"/>
                  </a:lnTo>
                  <a:lnTo>
                    <a:pt x="6144" y="1222"/>
                  </a:lnTo>
                  <a:lnTo>
                    <a:pt x="6263" y="1374"/>
                  </a:lnTo>
                  <a:lnTo>
                    <a:pt x="6373" y="1529"/>
                  </a:lnTo>
                  <a:lnTo>
                    <a:pt x="6470" y="1690"/>
                  </a:lnTo>
                  <a:lnTo>
                    <a:pt x="6558" y="1857"/>
                  </a:lnTo>
                  <a:lnTo>
                    <a:pt x="6634" y="2030"/>
                  </a:lnTo>
                  <a:lnTo>
                    <a:pt x="6698" y="2205"/>
                  </a:lnTo>
                  <a:lnTo>
                    <a:pt x="6753" y="2383"/>
                  </a:lnTo>
                  <a:lnTo>
                    <a:pt x="6793" y="2562"/>
                  </a:lnTo>
                  <a:lnTo>
                    <a:pt x="6823" y="2746"/>
                  </a:lnTo>
                  <a:lnTo>
                    <a:pt x="6841" y="2930"/>
                  </a:lnTo>
                  <a:lnTo>
                    <a:pt x="6847" y="3114"/>
                  </a:lnTo>
                  <a:lnTo>
                    <a:pt x="6841" y="3299"/>
                  </a:lnTo>
                  <a:lnTo>
                    <a:pt x="6823" y="3483"/>
                  </a:lnTo>
                  <a:lnTo>
                    <a:pt x="6793" y="3667"/>
                  </a:lnTo>
                  <a:lnTo>
                    <a:pt x="6753" y="3846"/>
                  </a:lnTo>
                  <a:lnTo>
                    <a:pt x="6698" y="4024"/>
                  </a:lnTo>
                  <a:lnTo>
                    <a:pt x="6634" y="4199"/>
                  </a:lnTo>
                  <a:lnTo>
                    <a:pt x="6558" y="4372"/>
                  </a:lnTo>
                  <a:lnTo>
                    <a:pt x="6470" y="4539"/>
                  </a:lnTo>
                  <a:lnTo>
                    <a:pt x="6373" y="4699"/>
                  </a:lnTo>
                  <a:lnTo>
                    <a:pt x="6263" y="4854"/>
                  </a:lnTo>
                  <a:lnTo>
                    <a:pt x="6144" y="5007"/>
                  </a:lnTo>
                  <a:lnTo>
                    <a:pt x="6017" y="5150"/>
                  </a:lnTo>
                  <a:lnTo>
                    <a:pt x="5880" y="5284"/>
                  </a:lnTo>
                  <a:lnTo>
                    <a:pt x="5734" y="5413"/>
                  </a:lnTo>
                  <a:lnTo>
                    <a:pt x="5581" y="5536"/>
                  </a:lnTo>
                  <a:lnTo>
                    <a:pt x="5420" y="5647"/>
                  </a:lnTo>
                  <a:lnTo>
                    <a:pt x="5253" y="5749"/>
                  </a:lnTo>
                  <a:lnTo>
                    <a:pt x="5076" y="5843"/>
                  </a:lnTo>
                  <a:lnTo>
                    <a:pt x="4897" y="5928"/>
                  </a:lnTo>
                  <a:lnTo>
                    <a:pt x="4711" y="6004"/>
                  </a:lnTo>
                  <a:lnTo>
                    <a:pt x="4519" y="6068"/>
                  </a:lnTo>
                  <a:lnTo>
                    <a:pt x="4327" y="6121"/>
                  </a:lnTo>
                  <a:lnTo>
                    <a:pt x="4130" y="6165"/>
                  </a:lnTo>
                  <a:lnTo>
                    <a:pt x="3929" y="6197"/>
                  </a:lnTo>
                  <a:lnTo>
                    <a:pt x="3728" y="6220"/>
                  </a:lnTo>
                  <a:lnTo>
                    <a:pt x="3524" y="6229"/>
                  </a:lnTo>
                  <a:lnTo>
                    <a:pt x="3323" y="6229"/>
                  </a:lnTo>
                  <a:lnTo>
                    <a:pt x="3119" y="6220"/>
                  </a:lnTo>
                  <a:lnTo>
                    <a:pt x="2918" y="6197"/>
                  </a:lnTo>
                  <a:lnTo>
                    <a:pt x="2717" y="6165"/>
                  </a:lnTo>
                  <a:lnTo>
                    <a:pt x="2520" y="6121"/>
                  </a:lnTo>
                  <a:lnTo>
                    <a:pt x="2328" y="6068"/>
                  </a:lnTo>
                  <a:lnTo>
                    <a:pt x="2136" y="6004"/>
                  </a:lnTo>
                  <a:lnTo>
                    <a:pt x="1950" y="5928"/>
                  </a:lnTo>
                  <a:lnTo>
                    <a:pt x="1771" y="5843"/>
                  </a:lnTo>
                  <a:lnTo>
                    <a:pt x="1594" y="5749"/>
                  </a:lnTo>
                  <a:lnTo>
                    <a:pt x="1427" y="5647"/>
                  </a:lnTo>
                  <a:lnTo>
                    <a:pt x="1266" y="5536"/>
                  </a:lnTo>
                  <a:lnTo>
                    <a:pt x="1114" y="5413"/>
                  </a:lnTo>
                  <a:lnTo>
                    <a:pt x="967" y="5284"/>
                  </a:lnTo>
                  <a:lnTo>
                    <a:pt x="830" y="5150"/>
                  </a:lnTo>
                  <a:lnTo>
                    <a:pt x="703" y="5007"/>
                  </a:lnTo>
                  <a:lnTo>
                    <a:pt x="584" y="4854"/>
                  </a:lnTo>
                  <a:lnTo>
                    <a:pt x="474" y="4699"/>
                  </a:lnTo>
                  <a:lnTo>
                    <a:pt x="377" y="4539"/>
                  </a:lnTo>
                  <a:lnTo>
                    <a:pt x="289" y="4372"/>
                  </a:lnTo>
                  <a:lnTo>
                    <a:pt x="213" y="4199"/>
                  </a:lnTo>
                  <a:lnTo>
                    <a:pt x="149" y="4024"/>
                  </a:lnTo>
                  <a:lnTo>
                    <a:pt x="94" y="3846"/>
                  </a:lnTo>
                  <a:lnTo>
                    <a:pt x="54" y="3667"/>
                  </a:lnTo>
                  <a:lnTo>
                    <a:pt x="24" y="3483"/>
                  </a:lnTo>
                  <a:lnTo>
                    <a:pt x="6" y="3299"/>
                  </a:lnTo>
                  <a:lnTo>
                    <a:pt x="0" y="3114"/>
                  </a:lnTo>
                  <a:close/>
                </a:path>
              </a:pathLst>
            </a:custGeom>
            <a:solidFill>
              <a:srgbClr val="FFFFFF"/>
            </a:solidFill>
            <a:ln w="11430">
              <a:solidFill>
                <a:srgbClr val="000000"/>
              </a:solidFill>
              <a:prstDash val="solid"/>
              <a:round/>
              <a:headEnd/>
              <a:tailEnd/>
            </a:ln>
          </p:spPr>
          <p:txBody>
            <a:bodyPr/>
            <a:lstStyle/>
            <a:p>
              <a:endParaRPr lang="en-US"/>
            </a:p>
          </p:txBody>
        </p:sp>
        <p:sp>
          <p:nvSpPr>
            <p:cNvPr id="22543" name="Freeform 14"/>
            <p:cNvSpPr>
              <a:spLocks/>
            </p:cNvSpPr>
            <p:nvPr/>
          </p:nvSpPr>
          <p:spPr bwMode="auto">
            <a:xfrm>
              <a:off x="3736" y="3467"/>
              <a:ext cx="5021" cy="4573"/>
            </a:xfrm>
            <a:custGeom>
              <a:avLst/>
              <a:gdLst>
                <a:gd name="T0" fmla="*/ 6 w 5021"/>
                <a:gd name="T1" fmla="*/ 2131 h 4573"/>
                <a:gd name="T2" fmla="*/ 51 w 5021"/>
                <a:gd name="T3" fmla="*/ 1821 h 4573"/>
                <a:gd name="T4" fmla="*/ 146 w 5021"/>
                <a:gd name="T5" fmla="*/ 1520 h 4573"/>
                <a:gd name="T6" fmla="*/ 280 w 5021"/>
                <a:gd name="T7" fmla="*/ 1234 h 4573"/>
                <a:gd name="T8" fmla="*/ 459 w 5021"/>
                <a:gd name="T9" fmla="*/ 968 h 4573"/>
                <a:gd name="T10" fmla="*/ 675 w 5021"/>
                <a:gd name="T11" fmla="*/ 728 h 4573"/>
                <a:gd name="T12" fmla="*/ 925 w 5021"/>
                <a:gd name="T13" fmla="*/ 514 h 4573"/>
                <a:gd name="T14" fmla="*/ 1205 w 5021"/>
                <a:gd name="T15" fmla="*/ 333 h 4573"/>
                <a:gd name="T16" fmla="*/ 1509 w 5021"/>
                <a:gd name="T17" fmla="*/ 190 h 4573"/>
                <a:gd name="T18" fmla="*/ 1832 w 5021"/>
                <a:gd name="T19" fmla="*/ 84 h 4573"/>
                <a:gd name="T20" fmla="*/ 2170 w 5021"/>
                <a:gd name="T21" fmla="*/ 23 h 4573"/>
                <a:gd name="T22" fmla="*/ 2511 w 5021"/>
                <a:gd name="T23" fmla="*/ 0 h 4573"/>
                <a:gd name="T24" fmla="*/ 2851 w 5021"/>
                <a:gd name="T25" fmla="*/ 23 h 4573"/>
                <a:gd name="T26" fmla="*/ 3189 w 5021"/>
                <a:gd name="T27" fmla="*/ 84 h 4573"/>
                <a:gd name="T28" fmla="*/ 3512 w 5021"/>
                <a:gd name="T29" fmla="*/ 190 h 4573"/>
                <a:gd name="T30" fmla="*/ 3816 w 5021"/>
                <a:gd name="T31" fmla="*/ 333 h 4573"/>
                <a:gd name="T32" fmla="*/ 4096 w 5021"/>
                <a:gd name="T33" fmla="*/ 514 h 4573"/>
                <a:gd name="T34" fmla="*/ 4346 w 5021"/>
                <a:gd name="T35" fmla="*/ 728 h 4573"/>
                <a:gd name="T36" fmla="*/ 4562 w 5021"/>
                <a:gd name="T37" fmla="*/ 968 h 4573"/>
                <a:gd name="T38" fmla="*/ 4741 w 5021"/>
                <a:gd name="T39" fmla="*/ 1234 h 4573"/>
                <a:gd name="T40" fmla="*/ 4875 w 5021"/>
                <a:gd name="T41" fmla="*/ 1520 h 4573"/>
                <a:gd name="T42" fmla="*/ 4970 w 5021"/>
                <a:gd name="T43" fmla="*/ 1821 h 4573"/>
                <a:gd name="T44" fmla="*/ 5015 w 5021"/>
                <a:gd name="T45" fmla="*/ 2131 h 4573"/>
                <a:gd name="T46" fmla="*/ 5015 w 5021"/>
                <a:gd name="T47" fmla="*/ 2441 h 4573"/>
                <a:gd name="T48" fmla="*/ 4970 w 5021"/>
                <a:gd name="T49" fmla="*/ 2751 h 4573"/>
                <a:gd name="T50" fmla="*/ 4875 w 5021"/>
                <a:gd name="T51" fmla="*/ 3053 h 4573"/>
                <a:gd name="T52" fmla="*/ 4741 w 5021"/>
                <a:gd name="T53" fmla="*/ 3339 h 4573"/>
                <a:gd name="T54" fmla="*/ 4562 w 5021"/>
                <a:gd name="T55" fmla="*/ 3605 h 4573"/>
                <a:gd name="T56" fmla="*/ 4346 w 5021"/>
                <a:gd name="T57" fmla="*/ 3845 h 4573"/>
                <a:gd name="T58" fmla="*/ 4096 w 5021"/>
                <a:gd name="T59" fmla="*/ 4059 h 4573"/>
                <a:gd name="T60" fmla="*/ 3816 w 5021"/>
                <a:gd name="T61" fmla="*/ 4240 h 4573"/>
                <a:gd name="T62" fmla="*/ 3512 w 5021"/>
                <a:gd name="T63" fmla="*/ 4383 h 4573"/>
                <a:gd name="T64" fmla="*/ 3189 w 5021"/>
                <a:gd name="T65" fmla="*/ 4488 h 4573"/>
                <a:gd name="T66" fmla="*/ 2851 w 5021"/>
                <a:gd name="T67" fmla="*/ 4550 h 4573"/>
                <a:gd name="T68" fmla="*/ 2511 w 5021"/>
                <a:gd name="T69" fmla="*/ 4573 h 4573"/>
                <a:gd name="T70" fmla="*/ 2170 w 5021"/>
                <a:gd name="T71" fmla="*/ 4550 h 4573"/>
                <a:gd name="T72" fmla="*/ 1832 w 5021"/>
                <a:gd name="T73" fmla="*/ 4488 h 4573"/>
                <a:gd name="T74" fmla="*/ 1509 w 5021"/>
                <a:gd name="T75" fmla="*/ 4383 h 4573"/>
                <a:gd name="T76" fmla="*/ 1205 w 5021"/>
                <a:gd name="T77" fmla="*/ 4240 h 4573"/>
                <a:gd name="T78" fmla="*/ 925 w 5021"/>
                <a:gd name="T79" fmla="*/ 4059 h 4573"/>
                <a:gd name="T80" fmla="*/ 675 w 5021"/>
                <a:gd name="T81" fmla="*/ 3845 h 4573"/>
                <a:gd name="T82" fmla="*/ 459 w 5021"/>
                <a:gd name="T83" fmla="*/ 3605 h 4573"/>
                <a:gd name="T84" fmla="*/ 280 w 5021"/>
                <a:gd name="T85" fmla="*/ 3339 h 4573"/>
                <a:gd name="T86" fmla="*/ 146 w 5021"/>
                <a:gd name="T87" fmla="*/ 3053 h 4573"/>
                <a:gd name="T88" fmla="*/ 51 w 5021"/>
                <a:gd name="T89" fmla="*/ 2751 h 4573"/>
                <a:gd name="T90" fmla="*/ 6 w 5021"/>
                <a:gd name="T91" fmla="*/ 2441 h 45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21" h="4573">
                  <a:moveTo>
                    <a:pt x="0" y="2286"/>
                  </a:moveTo>
                  <a:lnTo>
                    <a:pt x="6" y="2131"/>
                  </a:lnTo>
                  <a:lnTo>
                    <a:pt x="24" y="1976"/>
                  </a:lnTo>
                  <a:lnTo>
                    <a:pt x="51" y="1821"/>
                  </a:lnTo>
                  <a:lnTo>
                    <a:pt x="94" y="1669"/>
                  </a:lnTo>
                  <a:lnTo>
                    <a:pt x="146" y="1520"/>
                  </a:lnTo>
                  <a:lnTo>
                    <a:pt x="207" y="1377"/>
                  </a:lnTo>
                  <a:lnTo>
                    <a:pt x="280" y="1234"/>
                  </a:lnTo>
                  <a:lnTo>
                    <a:pt x="365" y="1099"/>
                  </a:lnTo>
                  <a:lnTo>
                    <a:pt x="459" y="968"/>
                  </a:lnTo>
                  <a:lnTo>
                    <a:pt x="563" y="845"/>
                  </a:lnTo>
                  <a:lnTo>
                    <a:pt x="675" y="728"/>
                  </a:lnTo>
                  <a:lnTo>
                    <a:pt x="797" y="617"/>
                  </a:lnTo>
                  <a:lnTo>
                    <a:pt x="925" y="514"/>
                  </a:lnTo>
                  <a:lnTo>
                    <a:pt x="1062" y="418"/>
                  </a:lnTo>
                  <a:lnTo>
                    <a:pt x="1205" y="333"/>
                  </a:lnTo>
                  <a:lnTo>
                    <a:pt x="1354" y="257"/>
                  </a:lnTo>
                  <a:lnTo>
                    <a:pt x="1509" y="190"/>
                  </a:lnTo>
                  <a:lnTo>
                    <a:pt x="1671" y="134"/>
                  </a:lnTo>
                  <a:lnTo>
                    <a:pt x="1832" y="84"/>
                  </a:lnTo>
                  <a:lnTo>
                    <a:pt x="1999" y="49"/>
                  </a:lnTo>
                  <a:lnTo>
                    <a:pt x="2170" y="23"/>
                  </a:lnTo>
                  <a:lnTo>
                    <a:pt x="2340" y="5"/>
                  </a:lnTo>
                  <a:lnTo>
                    <a:pt x="2511" y="0"/>
                  </a:lnTo>
                  <a:lnTo>
                    <a:pt x="2681" y="5"/>
                  </a:lnTo>
                  <a:lnTo>
                    <a:pt x="2851" y="23"/>
                  </a:lnTo>
                  <a:lnTo>
                    <a:pt x="3022" y="49"/>
                  </a:lnTo>
                  <a:lnTo>
                    <a:pt x="3189" y="84"/>
                  </a:lnTo>
                  <a:lnTo>
                    <a:pt x="3351" y="134"/>
                  </a:lnTo>
                  <a:lnTo>
                    <a:pt x="3512" y="190"/>
                  </a:lnTo>
                  <a:lnTo>
                    <a:pt x="3667" y="257"/>
                  </a:lnTo>
                  <a:lnTo>
                    <a:pt x="3816" y="333"/>
                  </a:lnTo>
                  <a:lnTo>
                    <a:pt x="3959" y="418"/>
                  </a:lnTo>
                  <a:lnTo>
                    <a:pt x="4096" y="514"/>
                  </a:lnTo>
                  <a:lnTo>
                    <a:pt x="4224" y="617"/>
                  </a:lnTo>
                  <a:lnTo>
                    <a:pt x="4346" y="728"/>
                  </a:lnTo>
                  <a:lnTo>
                    <a:pt x="4458" y="845"/>
                  </a:lnTo>
                  <a:lnTo>
                    <a:pt x="4562" y="968"/>
                  </a:lnTo>
                  <a:lnTo>
                    <a:pt x="4656" y="1099"/>
                  </a:lnTo>
                  <a:lnTo>
                    <a:pt x="4741" y="1234"/>
                  </a:lnTo>
                  <a:lnTo>
                    <a:pt x="4814" y="1377"/>
                  </a:lnTo>
                  <a:lnTo>
                    <a:pt x="4875" y="1520"/>
                  </a:lnTo>
                  <a:lnTo>
                    <a:pt x="4927" y="1669"/>
                  </a:lnTo>
                  <a:lnTo>
                    <a:pt x="4970" y="1821"/>
                  </a:lnTo>
                  <a:lnTo>
                    <a:pt x="4997" y="1976"/>
                  </a:lnTo>
                  <a:lnTo>
                    <a:pt x="5015" y="2131"/>
                  </a:lnTo>
                  <a:lnTo>
                    <a:pt x="5021" y="2286"/>
                  </a:lnTo>
                  <a:lnTo>
                    <a:pt x="5015" y="2441"/>
                  </a:lnTo>
                  <a:lnTo>
                    <a:pt x="4997" y="2596"/>
                  </a:lnTo>
                  <a:lnTo>
                    <a:pt x="4970" y="2751"/>
                  </a:lnTo>
                  <a:lnTo>
                    <a:pt x="4927" y="2903"/>
                  </a:lnTo>
                  <a:lnTo>
                    <a:pt x="4875" y="3053"/>
                  </a:lnTo>
                  <a:lnTo>
                    <a:pt x="4814" y="3196"/>
                  </a:lnTo>
                  <a:lnTo>
                    <a:pt x="4741" y="3339"/>
                  </a:lnTo>
                  <a:lnTo>
                    <a:pt x="4656" y="3474"/>
                  </a:lnTo>
                  <a:lnTo>
                    <a:pt x="4562" y="3605"/>
                  </a:lnTo>
                  <a:lnTo>
                    <a:pt x="4458" y="3728"/>
                  </a:lnTo>
                  <a:lnTo>
                    <a:pt x="4346" y="3845"/>
                  </a:lnTo>
                  <a:lnTo>
                    <a:pt x="4224" y="3956"/>
                  </a:lnTo>
                  <a:lnTo>
                    <a:pt x="4096" y="4059"/>
                  </a:lnTo>
                  <a:lnTo>
                    <a:pt x="3959" y="4155"/>
                  </a:lnTo>
                  <a:lnTo>
                    <a:pt x="3816" y="4240"/>
                  </a:lnTo>
                  <a:lnTo>
                    <a:pt x="3667" y="4316"/>
                  </a:lnTo>
                  <a:lnTo>
                    <a:pt x="3512" y="4383"/>
                  </a:lnTo>
                  <a:lnTo>
                    <a:pt x="3351" y="4439"/>
                  </a:lnTo>
                  <a:lnTo>
                    <a:pt x="3189" y="4488"/>
                  </a:lnTo>
                  <a:lnTo>
                    <a:pt x="3022" y="4524"/>
                  </a:lnTo>
                  <a:lnTo>
                    <a:pt x="2851" y="4550"/>
                  </a:lnTo>
                  <a:lnTo>
                    <a:pt x="2681" y="4567"/>
                  </a:lnTo>
                  <a:lnTo>
                    <a:pt x="2511" y="4573"/>
                  </a:lnTo>
                  <a:lnTo>
                    <a:pt x="2340" y="4567"/>
                  </a:lnTo>
                  <a:lnTo>
                    <a:pt x="2170" y="4550"/>
                  </a:lnTo>
                  <a:lnTo>
                    <a:pt x="1999" y="4524"/>
                  </a:lnTo>
                  <a:lnTo>
                    <a:pt x="1832" y="4488"/>
                  </a:lnTo>
                  <a:lnTo>
                    <a:pt x="1671" y="4439"/>
                  </a:lnTo>
                  <a:lnTo>
                    <a:pt x="1509" y="4383"/>
                  </a:lnTo>
                  <a:lnTo>
                    <a:pt x="1354" y="4316"/>
                  </a:lnTo>
                  <a:lnTo>
                    <a:pt x="1205" y="4240"/>
                  </a:lnTo>
                  <a:lnTo>
                    <a:pt x="1062" y="4155"/>
                  </a:lnTo>
                  <a:lnTo>
                    <a:pt x="925" y="4059"/>
                  </a:lnTo>
                  <a:lnTo>
                    <a:pt x="797" y="3956"/>
                  </a:lnTo>
                  <a:lnTo>
                    <a:pt x="675" y="3845"/>
                  </a:lnTo>
                  <a:lnTo>
                    <a:pt x="563" y="3728"/>
                  </a:lnTo>
                  <a:lnTo>
                    <a:pt x="459" y="3605"/>
                  </a:lnTo>
                  <a:lnTo>
                    <a:pt x="365" y="3474"/>
                  </a:lnTo>
                  <a:lnTo>
                    <a:pt x="280" y="3339"/>
                  </a:lnTo>
                  <a:lnTo>
                    <a:pt x="207" y="3196"/>
                  </a:lnTo>
                  <a:lnTo>
                    <a:pt x="146" y="3053"/>
                  </a:lnTo>
                  <a:lnTo>
                    <a:pt x="94" y="2903"/>
                  </a:lnTo>
                  <a:lnTo>
                    <a:pt x="51" y="2751"/>
                  </a:lnTo>
                  <a:lnTo>
                    <a:pt x="24" y="2596"/>
                  </a:lnTo>
                  <a:lnTo>
                    <a:pt x="6" y="2441"/>
                  </a:lnTo>
                  <a:lnTo>
                    <a:pt x="0" y="2286"/>
                  </a:lnTo>
                  <a:close/>
                </a:path>
              </a:pathLst>
            </a:custGeom>
            <a:solidFill>
              <a:srgbClr val="FFFFFF"/>
            </a:solidFill>
            <a:ln w="11430">
              <a:solidFill>
                <a:srgbClr val="000000"/>
              </a:solidFill>
              <a:prstDash val="solid"/>
              <a:round/>
              <a:headEnd/>
              <a:tailEnd/>
            </a:ln>
          </p:spPr>
          <p:txBody>
            <a:bodyPr/>
            <a:lstStyle/>
            <a:p>
              <a:endParaRPr lang="en-US"/>
            </a:p>
          </p:txBody>
        </p:sp>
        <p:sp>
          <p:nvSpPr>
            <p:cNvPr id="22544" name="Freeform 15"/>
            <p:cNvSpPr>
              <a:spLocks/>
            </p:cNvSpPr>
            <p:nvPr/>
          </p:nvSpPr>
          <p:spPr bwMode="auto">
            <a:xfrm>
              <a:off x="4649" y="4218"/>
              <a:ext cx="3195" cy="3071"/>
            </a:xfrm>
            <a:custGeom>
              <a:avLst/>
              <a:gdLst>
                <a:gd name="T0" fmla="*/ 6 w 3195"/>
                <a:gd name="T1" fmla="*/ 1401 h 3071"/>
                <a:gd name="T2" fmla="*/ 54 w 3195"/>
                <a:gd name="T3" fmla="*/ 1138 h 3071"/>
                <a:gd name="T4" fmla="*/ 149 w 3195"/>
                <a:gd name="T5" fmla="*/ 886 h 3071"/>
                <a:gd name="T6" fmla="*/ 289 w 3195"/>
                <a:gd name="T7" fmla="*/ 655 h 3071"/>
                <a:gd name="T8" fmla="*/ 468 w 3195"/>
                <a:gd name="T9" fmla="*/ 451 h 3071"/>
                <a:gd name="T10" fmla="*/ 681 w 3195"/>
                <a:gd name="T11" fmla="*/ 278 h 3071"/>
                <a:gd name="T12" fmla="*/ 922 w 3195"/>
                <a:gd name="T13" fmla="*/ 143 h 3071"/>
                <a:gd name="T14" fmla="*/ 1184 w 3195"/>
                <a:gd name="T15" fmla="*/ 53 h 3071"/>
                <a:gd name="T16" fmla="*/ 1458 w 3195"/>
                <a:gd name="T17" fmla="*/ 6 h 3071"/>
                <a:gd name="T18" fmla="*/ 1738 w 3195"/>
                <a:gd name="T19" fmla="*/ 6 h 3071"/>
                <a:gd name="T20" fmla="*/ 2011 w 3195"/>
                <a:gd name="T21" fmla="*/ 53 h 3071"/>
                <a:gd name="T22" fmla="*/ 2273 w 3195"/>
                <a:gd name="T23" fmla="*/ 143 h 3071"/>
                <a:gd name="T24" fmla="*/ 2514 w 3195"/>
                <a:gd name="T25" fmla="*/ 278 h 3071"/>
                <a:gd name="T26" fmla="*/ 2727 w 3195"/>
                <a:gd name="T27" fmla="*/ 451 h 3071"/>
                <a:gd name="T28" fmla="*/ 2906 w 3195"/>
                <a:gd name="T29" fmla="*/ 655 h 3071"/>
                <a:gd name="T30" fmla="*/ 3046 w 3195"/>
                <a:gd name="T31" fmla="*/ 886 h 3071"/>
                <a:gd name="T32" fmla="*/ 3141 w 3195"/>
                <a:gd name="T33" fmla="*/ 1138 h 3071"/>
                <a:gd name="T34" fmla="*/ 3189 w 3195"/>
                <a:gd name="T35" fmla="*/ 1401 h 3071"/>
                <a:gd name="T36" fmla="*/ 3189 w 3195"/>
                <a:gd name="T37" fmla="*/ 1670 h 3071"/>
                <a:gd name="T38" fmla="*/ 3141 w 3195"/>
                <a:gd name="T39" fmla="*/ 1933 h 3071"/>
                <a:gd name="T40" fmla="*/ 3046 w 3195"/>
                <a:gd name="T41" fmla="*/ 2185 h 3071"/>
                <a:gd name="T42" fmla="*/ 2906 w 3195"/>
                <a:gd name="T43" fmla="*/ 2416 h 3071"/>
                <a:gd name="T44" fmla="*/ 2727 w 3195"/>
                <a:gd name="T45" fmla="*/ 2620 h 3071"/>
                <a:gd name="T46" fmla="*/ 2514 w 3195"/>
                <a:gd name="T47" fmla="*/ 2793 h 3071"/>
                <a:gd name="T48" fmla="*/ 2273 w 3195"/>
                <a:gd name="T49" fmla="*/ 2927 h 3071"/>
                <a:gd name="T50" fmla="*/ 2011 w 3195"/>
                <a:gd name="T51" fmla="*/ 3018 h 3071"/>
                <a:gd name="T52" fmla="*/ 1738 w 3195"/>
                <a:gd name="T53" fmla="*/ 3065 h 3071"/>
                <a:gd name="T54" fmla="*/ 1458 w 3195"/>
                <a:gd name="T55" fmla="*/ 3065 h 3071"/>
                <a:gd name="T56" fmla="*/ 1184 w 3195"/>
                <a:gd name="T57" fmla="*/ 3018 h 3071"/>
                <a:gd name="T58" fmla="*/ 922 w 3195"/>
                <a:gd name="T59" fmla="*/ 2927 h 3071"/>
                <a:gd name="T60" fmla="*/ 681 w 3195"/>
                <a:gd name="T61" fmla="*/ 2793 h 3071"/>
                <a:gd name="T62" fmla="*/ 468 w 3195"/>
                <a:gd name="T63" fmla="*/ 2620 h 3071"/>
                <a:gd name="T64" fmla="*/ 289 w 3195"/>
                <a:gd name="T65" fmla="*/ 2416 h 3071"/>
                <a:gd name="T66" fmla="*/ 149 w 3195"/>
                <a:gd name="T67" fmla="*/ 2185 h 3071"/>
                <a:gd name="T68" fmla="*/ 54 w 3195"/>
                <a:gd name="T69" fmla="*/ 1933 h 3071"/>
                <a:gd name="T70" fmla="*/ 6 w 3195"/>
                <a:gd name="T71" fmla="*/ 1670 h 30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95" h="3071">
                  <a:moveTo>
                    <a:pt x="0" y="1535"/>
                  </a:moveTo>
                  <a:lnTo>
                    <a:pt x="6" y="1401"/>
                  </a:lnTo>
                  <a:lnTo>
                    <a:pt x="24" y="1269"/>
                  </a:lnTo>
                  <a:lnTo>
                    <a:pt x="54" y="1138"/>
                  </a:lnTo>
                  <a:lnTo>
                    <a:pt x="97" y="1009"/>
                  </a:lnTo>
                  <a:lnTo>
                    <a:pt x="149" y="886"/>
                  </a:lnTo>
                  <a:lnTo>
                    <a:pt x="213" y="769"/>
                  </a:lnTo>
                  <a:lnTo>
                    <a:pt x="289" y="655"/>
                  </a:lnTo>
                  <a:lnTo>
                    <a:pt x="374" y="550"/>
                  </a:lnTo>
                  <a:lnTo>
                    <a:pt x="468" y="451"/>
                  </a:lnTo>
                  <a:lnTo>
                    <a:pt x="572" y="360"/>
                  </a:lnTo>
                  <a:lnTo>
                    <a:pt x="681" y="278"/>
                  </a:lnTo>
                  <a:lnTo>
                    <a:pt x="800" y="205"/>
                  </a:lnTo>
                  <a:lnTo>
                    <a:pt x="922" y="143"/>
                  </a:lnTo>
                  <a:lnTo>
                    <a:pt x="1050" y="94"/>
                  </a:lnTo>
                  <a:lnTo>
                    <a:pt x="1184" y="53"/>
                  </a:lnTo>
                  <a:lnTo>
                    <a:pt x="1321" y="24"/>
                  </a:lnTo>
                  <a:lnTo>
                    <a:pt x="1458" y="6"/>
                  </a:lnTo>
                  <a:lnTo>
                    <a:pt x="1598" y="0"/>
                  </a:lnTo>
                  <a:lnTo>
                    <a:pt x="1738" y="6"/>
                  </a:lnTo>
                  <a:lnTo>
                    <a:pt x="1874" y="24"/>
                  </a:lnTo>
                  <a:lnTo>
                    <a:pt x="2011" y="53"/>
                  </a:lnTo>
                  <a:lnTo>
                    <a:pt x="2145" y="94"/>
                  </a:lnTo>
                  <a:lnTo>
                    <a:pt x="2273" y="143"/>
                  </a:lnTo>
                  <a:lnTo>
                    <a:pt x="2398" y="205"/>
                  </a:lnTo>
                  <a:lnTo>
                    <a:pt x="2514" y="278"/>
                  </a:lnTo>
                  <a:lnTo>
                    <a:pt x="2623" y="360"/>
                  </a:lnTo>
                  <a:lnTo>
                    <a:pt x="2727" y="451"/>
                  </a:lnTo>
                  <a:lnTo>
                    <a:pt x="2821" y="550"/>
                  </a:lnTo>
                  <a:lnTo>
                    <a:pt x="2906" y="655"/>
                  </a:lnTo>
                  <a:lnTo>
                    <a:pt x="2982" y="769"/>
                  </a:lnTo>
                  <a:lnTo>
                    <a:pt x="3046" y="886"/>
                  </a:lnTo>
                  <a:lnTo>
                    <a:pt x="3098" y="1009"/>
                  </a:lnTo>
                  <a:lnTo>
                    <a:pt x="3141" y="1138"/>
                  </a:lnTo>
                  <a:lnTo>
                    <a:pt x="3171" y="1269"/>
                  </a:lnTo>
                  <a:lnTo>
                    <a:pt x="3189" y="1401"/>
                  </a:lnTo>
                  <a:lnTo>
                    <a:pt x="3195" y="1535"/>
                  </a:lnTo>
                  <a:lnTo>
                    <a:pt x="3189" y="1670"/>
                  </a:lnTo>
                  <a:lnTo>
                    <a:pt x="3171" y="1802"/>
                  </a:lnTo>
                  <a:lnTo>
                    <a:pt x="3141" y="1933"/>
                  </a:lnTo>
                  <a:lnTo>
                    <a:pt x="3098" y="2062"/>
                  </a:lnTo>
                  <a:lnTo>
                    <a:pt x="3046" y="2185"/>
                  </a:lnTo>
                  <a:lnTo>
                    <a:pt x="2982" y="2305"/>
                  </a:lnTo>
                  <a:lnTo>
                    <a:pt x="2906" y="2416"/>
                  </a:lnTo>
                  <a:lnTo>
                    <a:pt x="2821" y="2521"/>
                  </a:lnTo>
                  <a:lnTo>
                    <a:pt x="2727" y="2620"/>
                  </a:lnTo>
                  <a:lnTo>
                    <a:pt x="2623" y="2711"/>
                  </a:lnTo>
                  <a:lnTo>
                    <a:pt x="2514" y="2793"/>
                  </a:lnTo>
                  <a:lnTo>
                    <a:pt x="2398" y="2866"/>
                  </a:lnTo>
                  <a:lnTo>
                    <a:pt x="2273" y="2927"/>
                  </a:lnTo>
                  <a:lnTo>
                    <a:pt x="2145" y="2977"/>
                  </a:lnTo>
                  <a:lnTo>
                    <a:pt x="2011" y="3018"/>
                  </a:lnTo>
                  <a:lnTo>
                    <a:pt x="1874" y="3047"/>
                  </a:lnTo>
                  <a:lnTo>
                    <a:pt x="1738" y="3065"/>
                  </a:lnTo>
                  <a:lnTo>
                    <a:pt x="1598" y="3071"/>
                  </a:lnTo>
                  <a:lnTo>
                    <a:pt x="1458" y="3065"/>
                  </a:lnTo>
                  <a:lnTo>
                    <a:pt x="1321" y="3047"/>
                  </a:lnTo>
                  <a:lnTo>
                    <a:pt x="1184" y="3018"/>
                  </a:lnTo>
                  <a:lnTo>
                    <a:pt x="1050" y="2977"/>
                  </a:lnTo>
                  <a:lnTo>
                    <a:pt x="922" y="2927"/>
                  </a:lnTo>
                  <a:lnTo>
                    <a:pt x="800" y="2866"/>
                  </a:lnTo>
                  <a:lnTo>
                    <a:pt x="681" y="2793"/>
                  </a:lnTo>
                  <a:lnTo>
                    <a:pt x="572" y="2711"/>
                  </a:lnTo>
                  <a:lnTo>
                    <a:pt x="468" y="2620"/>
                  </a:lnTo>
                  <a:lnTo>
                    <a:pt x="374" y="2521"/>
                  </a:lnTo>
                  <a:lnTo>
                    <a:pt x="289" y="2416"/>
                  </a:lnTo>
                  <a:lnTo>
                    <a:pt x="213" y="2305"/>
                  </a:lnTo>
                  <a:lnTo>
                    <a:pt x="149" y="2185"/>
                  </a:lnTo>
                  <a:lnTo>
                    <a:pt x="97" y="2062"/>
                  </a:lnTo>
                  <a:lnTo>
                    <a:pt x="54" y="1933"/>
                  </a:lnTo>
                  <a:lnTo>
                    <a:pt x="24" y="1802"/>
                  </a:lnTo>
                  <a:lnTo>
                    <a:pt x="6" y="1670"/>
                  </a:lnTo>
                  <a:lnTo>
                    <a:pt x="0" y="1535"/>
                  </a:lnTo>
                  <a:close/>
                </a:path>
              </a:pathLst>
            </a:custGeom>
            <a:solidFill>
              <a:srgbClr val="FFFFFF"/>
            </a:solidFill>
            <a:ln w="11430">
              <a:solidFill>
                <a:srgbClr val="000000"/>
              </a:solidFill>
              <a:prstDash val="solid"/>
              <a:round/>
              <a:headEnd/>
              <a:tailEnd/>
            </a:ln>
          </p:spPr>
          <p:txBody>
            <a:bodyPr/>
            <a:lstStyle/>
            <a:p>
              <a:endParaRPr lang="en-US"/>
            </a:p>
          </p:txBody>
        </p:sp>
        <p:sp>
          <p:nvSpPr>
            <p:cNvPr id="22545" name="Freeform 16"/>
            <p:cNvSpPr>
              <a:spLocks/>
            </p:cNvSpPr>
            <p:nvPr/>
          </p:nvSpPr>
          <p:spPr bwMode="auto">
            <a:xfrm>
              <a:off x="5333" y="4876"/>
              <a:ext cx="1827" cy="1755"/>
            </a:xfrm>
            <a:custGeom>
              <a:avLst/>
              <a:gdLst>
                <a:gd name="T0" fmla="*/ 0 w 1827"/>
                <a:gd name="T1" fmla="*/ 877 h 1755"/>
                <a:gd name="T2" fmla="*/ 7 w 1827"/>
                <a:gd name="T3" fmla="*/ 778 h 1755"/>
                <a:gd name="T4" fmla="*/ 25 w 1827"/>
                <a:gd name="T5" fmla="*/ 682 h 1755"/>
                <a:gd name="T6" fmla="*/ 52 w 1827"/>
                <a:gd name="T7" fmla="*/ 588 h 1755"/>
                <a:gd name="T8" fmla="*/ 92 w 1827"/>
                <a:gd name="T9" fmla="*/ 497 h 1755"/>
                <a:gd name="T10" fmla="*/ 140 w 1827"/>
                <a:gd name="T11" fmla="*/ 410 h 1755"/>
                <a:gd name="T12" fmla="*/ 198 w 1827"/>
                <a:gd name="T13" fmla="*/ 331 h 1755"/>
                <a:gd name="T14" fmla="*/ 268 w 1827"/>
                <a:gd name="T15" fmla="*/ 257 h 1755"/>
                <a:gd name="T16" fmla="*/ 344 w 1827"/>
                <a:gd name="T17" fmla="*/ 190 h 1755"/>
                <a:gd name="T18" fmla="*/ 427 w 1827"/>
                <a:gd name="T19" fmla="*/ 135 h 1755"/>
                <a:gd name="T20" fmla="*/ 518 w 1827"/>
                <a:gd name="T21" fmla="*/ 88 h 1755"/>
                <a:gd name="T22" fmla="*/ 612 w 1827"/>
                <a:gd name="T23" fmla="*/ 50 h 1755"/>
                <a:gd name="T24" fmla="*/ 710 w 1827"/>
                <a:gd name="T25" fmla="*/ 24 h 1755"/>
                <a:gd name="T26" fmla="*/ 810 w 1827"/>
                <a:gd name="T27" fmla="*/ 6 h 1755"/>
                <a:gd name="T28" fmla="*/ 914 w 1827"/>
                <a:gd name="T29" fmla="*/ 0 h 1755"/>
                <a:gd name="T30" fmla="*/ 1017 w 1827"/>
                <a:gd name="T31" fmla="*/ 6 h 1755"/>
                <a:gd name="T32" fmla="*/ 1117 w 1827"/>
                <a:gd name="T33" fmla="*/ 24 h 1755"/>
                <a:gd name="T34" fmla="*/ 1215 w 1827"/>
                <a:gd name="T35" fmla="*/ 50 h 1755"/>
                <a:gd name="T36" fmla="*/ 1309 w 1827"/>
                <a:gd name="T37" fmla="*/ 88 h 1755"/>
                <a:gd name="T38" fmla="*/ 1400 w 1827"/>
                <a:gd name="T39" fmla="*/ 135 h 1755"/>
                <a:gd name="T40" fmla="*/ 1483 w 1827"/>
                <a:gd name="T41" fmla="*/ 190 h 1755"/>
                <a:gd name="T42" fmla="*/ 1559 w 1827"/>
                <a:gd name="T43" fmla="*/ 257 h 1755"/>
                <a:gd name="T44" fmla="*/ 1629 w 1827"/>
                <a:gd name="T45" fmla="*/ 331 h 1755"/>
                <a:gd name="T46" fmla="*/ 1687 w 1827"/>
                <a:gd name="T47" fmla="*/ 410 h 1755"/>
                <a:gd name="T48" fmla="*/ 1735 w 1827"/>
                <a:gd name="T49" fmla="*/ 497 h 1755"/>
                <a:gd name="T50" fmla="*/ 1775 w 1827"/>
                <a:gd name="T51" fmla="*/ 588 h 1755"/>
                <a:gd name="T52" fmla="*/ 1802 w 1827"/>
                <a:gd name="T53" fmla="*/ 682 h 1755"/>
                <a:gd name="T54" fmla="*/ 1820 w 1827"/>
                <a:gd name="T55" fmla="*/ 778 h 1755"/>
                <a:gd name="T56" fmla="*/ 1827 w 1827"/>
                <a:gd name="T57" fmla="*/ 877 h 1755"/>
                <a:gd name="T58" fmla="*/ 1820 w 1827"/>
                <a:gd name="T59" fmla="*/ 977 h 1755"/>
                <a:gd name="T60" fmla="*/ 1802 w 1827"/>
                <a:gd name="T61" fmla="*/ 1073 h 1755"/>
                <a:gd name="T62" fmla="*/ 1775 w 1827"/>
                <a:gd name="T63" fmla="*/ 1167 h 1755"/>
                <a:gd name="T64" fmla="*/ 1735 w 1827"/>
                <a:gd name="T65" fmla="*/ 1258 h 1755"/>
                <a:gd name="T66" fmla="*/ 1687 w 1827"/>
                <a:gd name="T67" fmla="*/ 1345 h 1755"/>
                <a:gd name="T68" fmla="*/ 1629 w 1827"/>
                <a:gd name="T69" fmla="*/ 1424 h 1755"/>
                <a:gd name="T70" fmla="*/ 1559 w 1827"/>
                <a:gd name="T71" fmla="*/ 1497 h 1755"/>
                <a:gd name="T72" fmla="*/ 1483 w 1827"/>
                <a:gd name="T73" fmla="*/ 1565 h 1755"/>
                <a:gd name="T74" fmla="*/ 1400 w 1827"/>
                <a:gd name="T75" fmla="*/ 1620 h 1755"/>
                <a:gd name="T76" fmla="*/ 1309 w 1827"/>
                <a:gd name="T77" fmla="*/ 1667 h 1755"/>
                <a:gd name="T78" fmla="*/ 1215 w 1827"/>
                <a:gd name="T79" fmla="*/ 1705 h 1755"/>
                <a:gd name="T80" fmla="*/ 1117 w 1827"/>
                <a:gd name="T81" fmla="*/ 1731 h 1755"/>
                <a:gd name="T82" fmla="*/ 1017 w 1827"/>
                <a:gd name="T83" fmla="*/ 1749 h 1755"/>
                <a:gd name="T84" fmla="*/ 914 w 1827"/>
                <a:gd name="T85" fmla="*/ 1755 h 1755"/>
                <a:gd name="T86" fmla="*/ 810 w 1827"/>
                <a:gd name="T87" fmla="*/ 1749 h 1755"/>
                <a:gd name="T88" fmla="*/ 710 w 1827"/>
                <a:gd name="T89" fmla="*/ 1731 h 1755"/>
                <a:gd name="T90" fmla="*/ 612 w 1827"/>
                <a:gd name="T91" fmla="*/ 1705 h 1755"/>
                <a:gd name="T92" fmla="*/ 518 w 1827"/>
                <a:gd name="T93" fmla="*/ 1667 h 1755"/>
                <a:gd name="T94" fmla="*/ 427 w 1827"/>
                <a:gd name="T95" fmla="*/ 1620 h 1755"/>
                <a:gd name="T96" fmla="*/ 344 w 1827"/>
                <a:gd name="T97" fmla="*/ 1565 h 1755"/>
                <a:gd name="T98" fmla="*/ 268 w 1827"/>
                <a:gd name="T99" fmla="*/ 1497 h 1755"/>
                <a:gd name="T100" fmla="*/ 198 w 1827"/>
                <a:gd name="T101" fmla="*/ 1424 h 1755"/>
                <a:gd name="T102" fmla="*/ 140 w 1827"/>
                <a:gd name="T103" fmla="*/ 1345 h 1755"/>
                <a:gd name="T104" fmla="*/ 92 w 1827"/>
                <a:gd name="T105" fmla="*/ 1258 h 1755"/>
                <a:gd name="T106" fmla="*/ 52 w 1827"/>
                <a:gd name="T107" fmla="*/ 1167 h 1755"/>
                <a:gd name="T108" fmla="*/ 25 w 1827"/>
                <a:gd name="T109" fmla="*/ 1073 h 1755"/>
                <a:gd name="T110" fmla="*/ 7 w 1827"/>
                <a:gd name="T111" fmla="*/ 977 h 1755"/>
                <a:gd name="T112" fmla="*/ 0 w 1827"/>
                <a:gd name="T113" fmla="*/ 877 h 17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27" h="1755">
                  <a:moveTo>
                    <a:pt x="0" y="877"/>
                  </a:moveTo>
                  <a:lnTo>
                    <a:pt x="7" y="778"/>
                  </a:lnTo>
                  <a:lnTo>
                    <a:pt x="25" y="682"/>
                  </a:lnTo>
                  <a:lnTo>
                    <a:pt x="52" y="588"/>
                  </a:lnTo>
                  <a:lnTo>
                    <a:pt x="92" y="497"/>
                  </a:lnTo>
                  <a:lnTo>
                    <a:pt x="140" y="410"/>
                  </a:lnTo>
                  <a:lnTo>
                    <a:pt x="198" y="331"/>
                  </a:lnTo>
                  <a:lnTo>
                    <a:pt x="268" y="257"/>
                  </a:lnTo>
                  <a:lnTo>
                    <a:pt x="344" y="190"/>
                  </a:lnTo>
                  <a:lnTo>
                    <a:pt x="427" y="135"/>
                  </a:lnTo>
                  <a:lnTo>
                    <a:pt x="518" y="88"/>
                  </a:lnTo>
                  <a:lnTo>
                    <a:pt x="612" y="50"/>
                  </a:lnTo>
                  <a:lnTo>
                    <a:pt x="710" y="24"/>
                  </a:lnTo>
                  <a:lnTo>
                    <a:pt x="810" y="6"/>
                  </a:lnTo>
                  <a:lnTo>
                    <a:pt x="914" y="0"/>
                  </a:lnTo>
                  <a:lnTo>
                    <a:pt x="1017" y="6"/>
                  </a:lnTo>
                  <a:lnTo>
                    <a:pt x="1117" y="24"/>
                  </a:lnTo>
                  <a:lnTo>
                    <a:pt x="1215" y="50"/>
                  </a:lnTo>
                  <a:lnTo>
                    <a:pt x="1309" y="88"/>
                  </a:lnTo>
                  <a:lnTo>
                    <a:pt x="1400" y="135"/>
                  </a:lnTo>
                  <a:lnTo>
                    <a:pt x="1483" y="190"/>
                  </a:lnTo>
                  <a:lnTo>
                    <a:pt x="1559" y="257"/>
                  </a:lnTo>
                  <a:lnTo>
                    <a:pt x="1629" y="331"/>
                  </a:lnTo>
                  <a:lnTo>
                    <a:pt x="1687" y="410"/>
                  </a:lnTo>
                  <a:lnTo>
                    <a:pt x="1735" y="497"/>
                  </a:lnTo>
                  <a:lnTo>
                    <a:pt x="1775" y="588"/>
                  </a:lnTo>
                  <a:lnTo>
                    <a:pt x="1802" y="682"/>
                  </a:lnTo>
                  <a:lnTo>
                    <a:pt x="1820" y="778"/>
                  </a:lnTo>
                  <a:lnTo>
                    <a:pt x="1827" y="877"/>
                  </a:lnTo>
                  <a:lnTo>
                    <a:pt x="1820" y="977"/>
                  </a:lnTo>
                  <a:lnTo>
                    <a:pt x="1802" y="1073"/>
                  </a:lnTo>
                  <a:lnTo>
                    <a:pt x="1775" y="1167"/>
                  </a:lnTo>
                  <a:lnTo>
                    <a:pt x="1735" y="1258"/>
                  </a:lnTo>
                  <a:lnTo>
                    <a:pt x="1687" y="1345"/>
                  </a:lnTo>
                  <a:lnTo>
                    <a:pt x="1629" y="1424"/>
                  </a:lnTo>
                  <a:lnTo>
                    <a:pt x="1559" y="1497"/>
                  </a:lnTo>
                  <a:lnTo>
                    <a:pt x="1483" y="1565"/>
                  </a:lnTo>
                  <a:lnTo>
                    <a:pt x="1400" y="1620"/>
                  </a:lnTo>
                  <a:lnTo>
                    <a:pt x="1309" y="1667"/>
                  </a:lnTo>
                  <a:lnTo>
                    <a:pt x="1215" y="1705"/>
                  </a:lnTo>
                  <a:lnTo>
                    <a:pt x="1117" y="1731"/>
                  </a:lnTo>
                  <a:lnTo>
                    <a:pt x="1017" y="1749"/>
                  </a:lnTo>
                  <a:lnTo>
                    <a:pt x="914" y="1755"/>
                  </a:lnTo>
                  <a:lnTo>
                    <a:pt x="810" y="1749"/>
                  </a:lnTo>
                  <a:lnTo>
                    <a:pt x="710" y="1731"/>
                  </a:lnTo>
                  <a:lnTo>
                    <a:pt x="612" y="1705"/>
                  </a:lnTo>
                  <a:lnTo>
                    <a:pt x="518" y="1667"/>
                  </a:lnTo>
                  <a:lnTo>
                    <a:pt x="427" y="1620"/>
                  </a:lnTo>
                  <a:lnTo>
                    <a:pt x="344" y="1565"/>
                  </a:lnTo>
                  <a:lnTo>
                    <a:pt x="268" y="1497"/>
                  </a:lnTo>
                  <a:lnTo>
                    <a:pt x="198" y="1424"/>
                  </a:lnTo>
                  <a:lnTo>
                    <a:pt x="140" y="1345"/>
                  </a:lnTo>
                  <a:lnTo>
                    <a:pt x="92" y="1258"/>
                  </a:lnTo>
                  <a:lnTo>
                    <a:pt x="52" y="1167"/>
                  </a:lnTo>
                  <a:lnTo>
                    <a:pt x="25" y="1073"/>
                  </a:lnTo>
                  <a:lnTo>
                    <a:pt x="7" y="977"/>
                  </a:lnTo>
                  <a:lnTo>
                    <a:pt x="0" y="877"/>
                  </a:lnTo>
                  <a:close/>
                </a:path>
              </a:pathLst>
            </a:custGeom>
            <a:solidFill>
              <a:srgbClr val="FFFFFF"/>
            </a:solidFill>
            <a:ln w="11430">
              <a:solidFill>
                <a:srgbClr val="000000"/>
              </a:solidFill>
              <a:prstDash val="solid"/>
              <a:round/>
              <a:headEnd/>
              <a:tailEnd/>
            </a:ln>
          </p:spPr>
          <p:txBody>
            <a:bodyPr/>
            <a:lstStyle/>
            <a:p>
              <a:endParaRPr lang="en-US"/>
            </a:p>
          </p:txBody>
        </p:sp>
        <p:sp>
          <p:nvSpPr>
            <p:cNvPr id="22546" name="Rectangle 17"/>
            <p:cNvSpPr>
              <a:spLocks noChangeArrowheads="1"/>
            </p:cNvSpPr>
            <p:nvPr/>
          </p:nvSpPr>
          <p:spPr bwMode="auto">
            <a:xfrm>
              <a:off x="5763" y="5578"/>
              <a:ext cx="934"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700" dirty="0">
                  <a:solidFill>
                    <a:schemeClr val="tx1"/>
                  </a:solidFill>
                  <a:latin typeface="Times New Roman" panose="02020603050405020304" pitchFamily="18" charset="0"/>
                  <a:ea typeface="Batang"/>
                  <a:cs typeface="Batang"/>
                </a:rPr>
                <a:t>Person</a:t>
              </a:r>
              <a:endParaRPr lang="en-US" altLang="en-US" sz="2000" dirty="0">
                <a:solidFill>
                  <a:schemeClr val="tx1"/>
                </a:solidFill>
                <a:latin typeface="Times New Roman" panose="02020603050405020304" pitchFamily="18" charset="0"/>
              </a:endParaRPr>
            </a:p>
          </p:txBody>
        </p:sp>
        <p:sp>
          <p:nvSpPr>
            <p:cNvPr id="22547" name="Rectangle 18"/>
            <p:cNvSpPr>
              <a:spLocks noChangeArrowheads="1"/>
            </p:cNvSpPr>
            <p:nvPr/>
          </p:nvSpPr>
          <p:spPr bwMode="auto">
            <a:xfrm>
              <a:off x="5211" y="4525"/>
              <a:ext cx="200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400">
                  <a:solidFill>
                    <a:schemeClr val="tx1"/>
                  </a:solidFill>
                  <a:latin typeface="Times New Roman" panose="02020603050405020304" pitchFamily="18" charset="0"/>
                  <a:ea typeface="Batang"/>
                  <a:cs typeface="Batang"/>
                </a:rPr>
                <a:t>Family &amp; Friends</a:t>
              </a:r>
              <a:endParaRPr lang="en-US" altLang="en-US" sz="2000">
                <a:solidFill>
                  <a:schemeClr val="tx1"/>
                </a:solidFill>
                <a:latin typeface="Times New Roman" panose="02020603050405020304" pitchFamily="18" charset="0"/>
              </a:endParaRPr>
            </a:p>
          </p:txBody>
        </p:sp>
        <p:sp>
          <p:nvSpPr>
            <p:cNvPr id="22548" name="Rectangle 19"/>
            <p:cNvSpPr>
              <a:spLocks noChangeArrowheads="1"/>
            </p:cNvSpPr>
            <p:nvPr/>
          </p:nvSpPr>
          <p:spPr bwMode="auto">
            <a:xfrm>
              <a:off x="5240" y="3783"/>
              <a:ext cx="2050"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400">
                  <a:solidFill>
                    <a:schemeClr val="tx1"/>
                  </a:solidFill>
                  <a:latin typeface="Times New Roman" panose="02020603050405020304" pitchFamily="18" charset="0"/>
                  <a:ea typeface="Batang"/>
                  <a:cs typeface="Batang"/>
                </a:rPr>
                <a:t>Nonpaid Supports</a:t>
              </a:r>
              <a:endParaRPr lang="en-US" altLang="en-US" sz="2000">
                <a:solidFill>
                  <a:schemeClr val="tx1"/>
                </a:solidFill>
                <a:latin typeface="Times New Roman" panose="02020603050405020304" pitchFamily="18" charset="0"/>
              </a:endParaRPr>
            </a:p>
          </p:txBody>
        </p:sp>
        <p:sp>
          <p:nvSpPr>
            <p:cNvPr id="22549" name="Rectangle 20"/>
            <p:cNvSpPr>
              <a:spLocks noChangeArrowheads="1"/>
            </p:cNvSpPr>
            <p:nvPr/>
          </p:nvSpPr>
          <p:spPr bwMode="auto">
            <a:xfrm>
              <a:off x="5185" y="2932"/>
              <a:ext cx="192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400">
                  <a:solidFill>
                    <a:schemeClr val="tx1"/>
                  </a:solidFill>
                  <a:latin typeface="Times New Roman" panose="02020603050405020304" pitchFamily="18" charset="0"/>
                  <a:ea typeface="Batang"/>
                  <a:cs typeface="Batang"/>
                </a:rPr>
                <a:t>Generic Services</a:t>
              </a:r>
              <a:endParaRPr lang="en-US" altLang="en-US" sz="2000">
                <a:solidFill>
                  <a:schemeClr val="tx1"/>
                </a:solidFill>
                <a:latin typeface="Times New Roman" panose="02020603050405020304" pitchFamily="18" charset="0"/>
              </a:endParaRPr>
            </a:p>
          </p:txBody>
        </p:sp>
        <p:sp>
          <p:nvSpPr>
            <p:cNvPr id="22550" name="Rectangle 21"/>
            <p:cNvSpPr>
              <a:spLocks noChangeArrowheads="1"/>
            </p:cNvSpPr>
            <p:nvPr/>
          </p:nvSpPr>
          <p:spPr bwMode="auto">
            <a:xfrm>
              <a:off x="5085" y="2175"/>
              <a:ext cx="2335"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742950" indent="-28575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Tx/>
                <a:buNone/>
              </a:pPr>
              <a:r>
                <a:rPr lang="en-US" altLang="ko-KR" sz="1400" dirty="0">
                  <a:solidFill>
                    <a:schemeClr val="tx1"/>
                  </a:solidFill>
                  <a:latin typeface="Times New Roman" panose="02020603050405020304" pitchFamily="18" charset="0"/>
                  <a:ea typeface="Batang"/>
                  <a:cs typeface="Batang"/>
                </a:rPr>
                <a:t>Specialized Services</a:t>
              </a:r>
              <a:endParaRPr lang="en-US" altLang="en-US" sz="2000" dirty="0">
                <a:solidFill>
                  <a:schemeClr val="tx1"/>
                </a:solidFill>
                <a:latin typeface="Times New Roman" panose="02020603050405020304" pitchFamily="18" charset="0"/>
              </a:endParaRPr>
            </a:p>
          </p:txBody>
        </p:sp>
      </p:grpSp>
      <p:sp>
        <p:nvSpPr>
          <p:cNvPr id="22533" name="Rectangle 4"/>
          <p:cNvSpPr>
            <a:spLocks noChangeArrowheads="1"/>
          </p:cNvSpPr>
          <p:nvPr/>
        </p:nvSpPr>
        <p:spPr bwMode="auto">
          <a:xfrm>
            <a:off x="1129677" y="1716562"/>
            <a:ext cx="492601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bg1"/>
              </a:buClr>
              <a:buFont typeface="Times" panose="02020603050405020304" pitchFamily="18" charset="0"/>
              <a:buChar char="•"/>
              <a:defRPr sz="2800">
                <a:solidFill>
                  <a:schemeClr val="bg1"/>
                </a:solidFill>
                <a:latin typeface="Arial" panose="020B0604020202020204" pitchFamily="34" charset="0"/>
              </a:defRPr>
            </a:lvl1pPr>
            <a:lvl2pPr marL="342900">
              <a:spcBef>
                <a:spcPct val="20000"/>
              </a:spcBef>
              <a:buClr>
                <a:schemeClr val="bg1"/>
              </a:buClr>
              <a:buChar char="–"/>
              <a:defRPr sz="2600">
                <a:solidFill>
                  <a:schemeClr val="bg1"/>
                </a:solidFill>
                <a:latin typeface="Arial" panose="020B0604020202020204" pitchFamily="34" charset="0"/>
              </a:defRPr>
            </a:lvl2pPr>
            <a:lvl3pPr marL="1143000" indent="-228600">
              <a:spcBef>
                <a:spcPct val="20000"/>
              </a:spcBef>
              <a:buClr>
                <a:schemeClr val="bg1"/>
              </a:buClr>
              <a:buFont typeface="Times" panose="02020603050405020304" pitchFamily="18" charset="0"/>
              <a:buChar char="•"/>
              <a:defRPr sz="2200">
                <a:solidFill>
                  <a:schemeClr val="bg1"/>
                </a:solidFill>
                <a:latin typeface="Arial" panose="020B060402020202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Font typeface="Times" panose="02020603050405020304" pitchFamily="18" charset="0"/>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Font typeface="Times" panose="02020603050405020304" pitchFamily="18" charset="0"/>
              <a:buChar char="•"/>
              <a:defRPr sz="2000">
                <a:solidFill>
                  <a:schemeClr val="bg1"/>
                </a:solidFill>
                <a:latin typeface="Arial" panose="020B0604020202020204" pitchFamily="34" charset="0"/>
              </a:defRPr>
            </a:lvl9pPr>
          </a:lstStyle>
          <a:p>
            <a:pPr>
              <a:spcBef>
                <a:spcPct val="0"/>
              </a:spcBef>
              <a:buClrTx/>
              <a:buFont typeface="Arial" panose="020B0604020202020204" pitchFamily="34" charset="0"/>
              <a:buChar char="•"/>
            </a:pPr>
            <a:r>
              <a:rPr lang="en-US" altLang="en-US" sz="2000" dirty="0">
                <a:solidFill>
                  <a:schemeClr val="tx1"/>
                </a:solidFill>
                <a:latin typeface="Times New Roman" panose="02020603050405020304" pitchFamily="18" charset="0"/>
                <a:cs typeface="Times New Roman" panose="02020603050405020304" pitchFamily="18" charset="0"/>
              </a:rPr>
              <a:t>promote the interests and causes of individuals with or without disabilities;</a:t>
            </a:r>
          </a:p>
          <a:p>
            <a:pPr>
              <a:spcBef>
                <a:spcPct val="0"/>
              </a:spcBef>
              <a:buClrTx/>
              <a:buFont typeface="Arial" panose="020B0604020202020204" pitchFamily="34" charset="0"/>
              <a:buChar char="•"/>
            </a:pPr>
            <a:r>
              <a:rPr lang="en-US" altLang="en-US" sz="2000" dirty="0">
                <a:solidFill>
                  <a:schemeClr val="tx1"/>
                </a:solidFill>
                <a:latin typeface="Times New Roman" panose="02020603050405020304" pitchFamily="18" charset="0"/>
                <a:cs typeface="Times New Roman" panose="02020603050405020304" pitchFamily="18" charset="0"/>
              </a:rPr>
              <a:t>enable them to access opportunities, information, and relationships inherent within integrated work and living environments;</a:t>
            </a:r>
          </a:p>
          <a:p>
            <a:pPr>
              <a:spcBef>
                <a:spcPct val="0"/>
              </a:spcBef>
              <a:buClrTx/>
              <a:buFont typeface="Arial" panose="020B0604020202020204" pitchFamily="34" charset="0"/>
              <a:buChar char="•"/>
            </a:pPr>
            <a:r>
              <a:rPr lang="en-US" altLang="en-US" sz="2000" dirty="0">
                <a:solidFill>
                  <a:schemeClr val="tx1"/>
                </a:solidFill>
                <a:latin typeface="Times New Roman" panose="02020603050405020304" pitchFamily="18" charset="0"/>
                <a:cs typeface="Times New Roman" panose="02020603050405020304" pitchFamily="18" charset="0"/>
              </a:rPr>
              <a:t>result in enhanced </a:t>
            </a:r>
            <a:r>
              <a:rPr lang="en-US" altLang="en-US" sz="2000" b="1" dirty="0">
                <a:solidFill>
                  <a:schemeClr val="accent1"/>
                </a:solidFill>
                <a:latin typeface="Times New Roman" panose="02020603050405020304" pitchFamily="18" charset="0"/>
                <a:cs typeface="Times New Roman" panose="02020603050405020304" pitchFamily="18" charset="0"/>
              </a:rPr>
              <a:t>interdependence</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b="1" dirty="0">
                <a:solidFill>
                  <a:schemeClr val="accent1"/>
                </a:solidFill>
                <a:latin typeface="Times New Roman" panose="02020603050405020304" pitchFamily="18" charset="0"/>
                <a:cs typeface="Times New Roman" panose="02020603050405020304" pitchFamily="18" charset="0"/>
              </a:rPr>
              <a:t>productivity</a:t>
            </a:r>
            <a:r>
              <a:rPr lang="en-US" altLang="en-US" sz="2000" dirty="0">
                <a:solidFill>
                  <a:schemeClr val="tx1"/>
                </a:solidFill>
                <a:latin typeface="Times New Roman" panose="02020603050405020304" pitchFamily="18" charset="0"/>
                <a:cs typeface="Times New Roman" panose="02020603050405020304" pitchFamily="18" charset="0"/>
              </a:rPr>
              <a:t>, community </a:t>
            </a:r>
            <a:r>
              <a:rPr lang="en-US" altLang="en-US" sz="2000" b="1" dirty="0">
                <a:solidFill>
                  <a:schemeClr val="accent1"/>
                </a:solidFill>
                <a:latin typeface="Times New Roman" panose="02020603050405020304" pitchFamily="18" charset="0"/>
                <a:cs typeface="Times New Roman" panose="02020603050405020304" pitchFamily="18" charset="0"/>
              </a:rPr>
              <a:t>inclusion</a:t>
            </a:r>
            <a:r>
              <a:rPr lang="en-US" altLang="en-US" sz="2000" dirty="0">
                <a:solidFill>
                  <a:schemeClr val="tx1"/>
                </a:solidFill>
                <a:latin typeface="Times New Roman" panose="02020603050405020304" pitchFamily="18" charset="0"/>
                <a:cs typeface="Times New Roman" panose="02020603050405020304" pitchFamily="18" charset="0"/>
              </a:rPr>
              <a:t>, life </a:t>
            </a:r>
            <a:r>
              <a:rPr lang="en-US" altLang="en-US" sz="2000" b="1" dirty="0">
                <a:solidFill>
                  <a:schemeClr val="accent1"/>
                </a:solidFill>
                <a:latin typeface="Times New Roman" panose="02020603050405020304" pitchFamily="18" charset="0"/>
                <a:cs typeface="Times New Roman" panose="02020603050405020304" pitchFamily="18" charset="0"/>
              </a:rPr>
              <a:t>satisfaction</a:t>
            </a:r>
            <a:r>
              <a:rPr lang="en-US" altLang="en-US" sz="2000" dirty="0">
                <a:solidFill>
                  <a:schemeClr val="tx1"/>
                </a:solidFill>
                <a:latin typeface="Times New Roman" panose="02020603050405020304" pitchFamily="18" charset="0"/>
                <a:cs typeface="Times New Roman" panose="02020603050405020304" pitchFamily="18" charset="0"/>
              </a:rPr>
              <a:t>, and human </a:t>
            </a:r>
            <a:r>
              <a:rPr lang="en-US" altLang="en-US" sz="2000" b="1" dirty="0">
                <a:solidFill>
                  <a:schemeClr val="accent1"/>
                </a:solidFill>
                <a:latin typeface="Times New Roman" panose="02020603050405020304" pitchFamily="18" charset="0"/>
                <a:cs typeface="Times New Roman" panose="02020603050405020304" pitchFamily="18" charset="0"/>
              </a:rPr>
              <a:t>functioning</a:t>
            </a:r>
            <a:r>
              <a:rPr lang="en-US" altLang="en-US" sz="2000" dirty="0">
                <a:solidFill>
                  <a:schemeClr val="tx1"/>
                </a:solidFill>
                <a:latin typeface="Times New Roman" panose="02020603050405020304" pitchFamily="18" charset="0"/>
                <a:cs typeface="Times New Roman" panose="02020603050405020304" pitchFamily="18" charset="0"/>
              </a:rPr>
              <a:t>. </a:t>
            </a:r>
          </a:p>
          <a:p>
            <a:pPr>
              <a:spcBef>
                <a:spcPct val="0"/>
              </a:spcBef>
              <a:buClrTx/>
              <a:buFont typeface="Arial" panose="020B0604020202020204" pitchFamily="34" charset="0"/>
              <a:buChar char="•"/>
            </a:pPr>
            <a:endParaRPr lang="en-US" altLang="en-US" sz="2000" dirty="0">
              <a:solidFill>
                <a:schemeClr val="tx1"/>
              </a:solidFill>
              <a:latin typeface="Times New Roman" panose="02020603050405020304" pitchFamily="18" charset="0"/>
              <a:cs typeface="Times New Roman" panose="02020603050405020304" pitchFamily="18" charset="0"/>
            </a:endParaRPr>
          </a:p>
          <a:p>
            <a:pPr lvl="1">
              <a:spcBef>
                <a:spcPct val="0"/>
              </a:spcBef>
              <a:buClrTx/>
              <a:buFontTx/>
              <a:buNone/>
            </a:pPr>
            <a:r>
              <a:rPr lang="en-US" altLang="en-US" sz="2000" dirty="0">
                <a:solidFill>
                  <a:schemeClr val="tx1"/>
                </a:solidFill>
                <a:latin typeface="Times New Roman" panose="02020603050405020304" pitchFamily="18" charset="0"/>
                <a:cs typeface="Times New Roman" panose="02020603050405020304" pitchFamily="18" charset="0"/>
              </a:rPr>
              <a:t>In other words, anything that enables a person to live a self-determined life.</a:t>
            </a:r>
          </a:p>
        </p:txBody>
      </p:sp>
      <p:pic>
        <p:nvPicPr>
          <p:cNvPr id="4" name="Content Placeholder 3">
            <a:extLst>
              <a:ext uri="{FF2B5EF4-FFF2-40B4-BE49-F238E27FC236}">
                <a16:creationId xmlns:a16="http://schemas.microsoft.com/office/drawing/2014/main" id="{CB68E6AF-313D-4470-87C0-C2D0CCF4A4F2}"/>
              </a:ext>
            </a:extLst>
          </p:cNvPr>
          <p:cNvPicPr>
            <a:picLocks noGrp="1" noChangeAspect="1"/>
          </p:cNvPicPr>
          <p:nvPr>
            <p:ph idx="1"/>
          </p:nvPr>
        </p:nvPicPr>
        <p:blipFill>
          <a:blip r:embed="rId3"/>
          <a:stretch>
            <a:fillRect/>
          </a:stretch>
        </p:blipFill>
        <p:spPr>
          <a:xfrm>
            <a:off x="8704771" y="3619062"/>
            <a:ext cx="743776" cy="737680"/>
          </a:xfrm>
          <a:prstGeom prst="rect">
            <a:avLst/>
          </a:prstGeom>
        </p:spPr>
      </p:pic>
    </p:spTree>
    <p:extLst>
      <p:ext uri="{BB962C8B-B14F-4D97-AF65-F5344CB8AC3E}">
        <p14:creationId xmlns:p14="http://schemas.microsoft.com/office/powerpoint/2010/main" val="118288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5">
            <a:extLst>
              <a:ext uri="{FF2B5EF4-FFF2-40B4-BE49-F238E27FC236}">
                <a16:creationId xmlns:a16="http://schemas.microsoft.com/office/drawing/2014/main" id="{1F775F80-DC59-4B85-9D20-8ABF38D04999}"/>
              </a:ext>
            </a:extLst>
          </p:cNvPr>
          <p:cNvSpPr txBox="1">
            <a:spLocks noChangeArrowheads="1"/>
          </p:cNvSpPr>
          <p:nvPr/>
        </p:nvSpPr>
        <p:spPr bwMode="auto">
          <a:xfrm>
            <a:off x="2743200" y="6117376"/>
            <a:ext cx="48768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dirty="0">
                <a:latin typeface="Times New Roman" panose="02020603050405020304" pitchFamily="18" charset="0"/>
                <a:cs typeface="Times New Roman" panose="02020603050405020304" pitchFamily="18" charset="0"/>
              </a:rPr>
              <a:t>© Copyright 2011-2015 VIA INSTITUTE ON CHARACTER. ALL RIGHTS RESERVED.</a:t>
            </a:r>
          </a:p>
        </p:txBody>
      </p:sp>
      <p:pic>
        <p:nvPicPr>
          <p:cNvPr id="60419" name="Picture 5">
            <a:extLst>
              <a:ext uri="{FF2B5EF4-FFF2-40B4-BE49-F238E27FC236}">
                <a16:creationId xmlns:a16="http://schemas.microsoft.com/office/drawing/2014/main" id="{A328CD24-E364-45B1-BE1B-FBF1162DF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04601"/>
            <a:ext cx="4402138" cy="41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0" name="Rectangle 2">
            <a:extLst>
              <a:ext uri="{FF2B5EF4-FFF2-40B4-BE49-F238E27FC236}">
                <a16:creationId xmlns:a16="http://schemas.microsoft.com/office/drawing/2014/main" id="{6697ADAF-17E9-4802-B849-4ED48EF59A48}"/>
              </a:ext>
            </a:extLst>
          </p:cNvPr>
          <p:cNvSpPr>
            <a:spLocks noGrp="1" noChangeArrowheads="1"/>
          </p:cNvSpPr>
          <p:nvPr>
            <p:ph type="title"/>
          </p:nvPr>
        </p:nvSpPr>
        <p:spPr>
          <a:xfrm>
            <a:off x="1153319" y="770731"/>
            <a:ext cx="7200900" cy="906463"/>
          </a:xfrm>
        </p:spPr>
        <p:txBody>
          <a:bodyPr>
            <a:normAutofit fontScale="90000"/>
          </a:bodyPr>
          <a:lstStyle/>
          <a:p>
            <a:pPr eaLnBrk="1" hangingPunct="1"/>
            <a:r>
              <a:rPr lang="en-US" altLang="en-US" sz="4400" b="1" dirty="0">
                <a:latin typeface="Times New Roman" panose="02020603050405020304" pitchFamily="18" charset="0"/>
                <a:cs typeface="Times New Roman" panose="02020603050405020304" pitchFamily="18" charset="0"/>
              </a:rPr>
              <a:t>VIA Classification of Strengths</a:t>
            </a:r>
          </a:p>
        </p:txBody>
      </p:sp>
      <p:pic>
        <p:nvPicPr>
          <p:cNvPr id="60421" name="Picture 7">
            <a:extLst>
              <a:ext uri="{FF2B5EF4-FFF2-40B4-BE49-F238E27FC236}">
                <a16:creationId xmlns:a16="http://schemas.microsoft.com/office/drawing/2014/main" id="{BFED0714-33B5-4D50-8069-7E43522240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129035"/>
            <a:ext cx="29114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7" name="Straight Connector 4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2"/>
          <p:cNvSpPr txBox="1">
            <a:spLocks noChangeArrowheads="1"/>
          </p:cNvSpPr>
          <p:nvPr/>
        </p:nvSpPr>
        <p:spPr>
          <a:xfrm>
            <a:off x="1097280" y="516835"/>
            <a:ext cx="5977937" cy="166650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defRPr/>
            </a:pPr>
            <a:r>
              <a:rPr lang="en-US" sz="4000" b="1" kern="1200" spc="-50" baseline="0">
                <a:solidFill>
                  <a:srgbClr val="FFFFFF"/>
                </a:solidFill>
                <a:latin typeface="Times New Roman" panose="02020603050405020304" pitchFamily="18" charset="0"/>
                <a:cs typeface="Times New Roman" panose="02020603050405020304" pitchFamily="18" charset="0"/>
              </a:rPr>
              <a:t>Implications for the Education of All Learners</a:t>
            </a:r>
          </a:p>
        </p:txBody>
      </p:sp>
      <p:sp>
        <p:nvSpPr>
          <p:cNvPr id="38" name="TextBox 37"/>
          <p:cNvSpPr txBox="1"/>
          <p:nvPr/>
        </p:nvSpPr>
        <p:spPr>
          <a:xfrm>
            <a:off x="1097279" y="2236304"/>
            <a:ext cx="5977938" cy="3652667"/>
          </a:xfrm>
          <a:prstGeom prst="rect">
            <a:avLst/>
          </a:prstGeom>
        </p:spPr>
        <p:txBody>
          <a:bodyPr vert="horz" lIns="0" tIns="45720" rIns="0" bIns="45720" rtlCol="0">
            <a:normAutofit fontScale="77500" lnSpcReduction="20000"/>
          </a:bodyPr>
          <a:lstStyle/>
          <a:p>
            <a:pPr marL="457200"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Universal Design for Learning</a:t>
            </a:r>
          </a:p>
          <a:p>
            <a:pPr marL="457200"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Technology Supports</a:t>
            </a:r>
          </a:p>
          <a:p>
            <a:pPr marL="914400" lvl="1"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Assistive technology and accommodations.</a:t>
            </a:r>
          </a:p>
          <a:p>
            <a:pPr marL="914400" lvl="1"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Electronic and information technology.</a:t>
            </a:r>
          </a:p>
          <a:p>
            <a:pPr marL="457200"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Schoolwide Applications</a:t>
            </a:r>
          </a:p>
          <a:p>
            <a:pPr marL="914400" lvl="1"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Positive Behavior Interventions and Supports</a:t>
            </a:r>
          </a:p>
          <a:p>
            <a:pPr marL="914400" lvl="1"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Multitiered Systems of Supports</a:t>
            </a:r>
          </a:p>
          <a:p>
            <a:pPr marL="457200"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Personalizable Education</a:t>
            </a:r>
          </a:p>
          <a:p>
            <a:pPr marL="457200"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A Focus on Self-Determination and Self-Determined Learning</a:t>
            </a:r>
          </a:p>
          <a:p>
            <a:pPr marL="457200" indent="-457200" defTabSz="914400">
              <a:lnSpc>
                <a:spcPct val="90000"/>
              </a:lnSpc>
              <a:spcAft>
                <a:spcPts val="600"/>
              </a:spcAft>
              <a:buClr>
                <a:schemeClr val="accent1"/>
              </a:buClr>
              <a:buFont typeface="Wingdings" panose="05000000000000000000" pitchFamily="2" charset="2"/>
              <a:buChar char="ü"/>
            </a:pPr>
            <a:r>
              <a:rPr lang="en-US" sz="2600" dirty="0">
                <a:solidFill>
                  <a:srgbClr val="FFFFFF"/>
                </a:solidFill>
                <a:latin typeface="Times New Roman" panose="02020603050405020304" pitchFamily="18" charset="0"/>
                <a:cs typeface="Times New Roman" panose="02020603050405020304" pitchFamily="18" charset="0"/>
              </a:rPr>
              <a:t>Active Student Involvement in Educational Planning</a:t>
            </a:r>
            <a:endParaRPr lang="en-US" dirty="0">
              <a:solidFill>
                <a:srgbClr val="FFFFFF"/>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40F1EF28-F2ED-46B4-A331-9AAF8F50BF8B}"/>
              </a:ext>
            </a:extLst>
          </p:cNvPr>
          <p:cNvPicPr>
            <a:picLocks noChangeAspect="1"/>
          </p:cNvPicPr>
          <p:nvPr/>
        </p:nvPicPr>
        <p:blipFill rotWithShape="1">
          <a:blip r:embed="rId3">
            <a:extLst>
              <a:ext uri="{28A0092B-C50C-407E-A947-70E740481C1C}">
                <a14:useLocalDpi xmlns:a14="http://schemas.microsoft.com/office/drawing/2010/main" val="0"/>
              </a:ext>
            </a:extLst>
          </a:blip>
          <a:srcRect l="1787"/>
          <a:stretch/>
        </p:blipFill>
        <p:spPr>
          <a:xfrm>
            <a:off x="7611902" y="10"/>
            <a:ext cx="4580097" cy="6857990"/>
          </a:xfrm>
          <a:prstGeom prst="rect">
            <a:avLst/>
          </a:prstGeom>
        </p:spPr>
      </p:pic>
    </p:spTree>
    <p:extLst>
      <p:ext uri="{BB962C8B-B14F-4D97-AF65-F5344CB8AC3E}">
        <p14:creationId xmlns:p14="http://schemas.microsoft.com/office/powerpoint/2010/main" val="382251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1" name="Rectangle 8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2"/>
          <p:cNvSpPr txBox="1">
            <a:spLocks noChangeArrowheads="1"/>
          </p:cNvSpPr>
          <p:nvPr/>
        </p:nvSpPr>
        <p:spPr>
          <a:xfrm>
            <a:off x="492370" y="516835"/>
            <a:ext cx="3084844" cy="210387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defRPr/>
            </a:pPr>
            <a:r>
              <a:rPr lang="en-US" sz="3600" b="1" kern="1200" spc="-50" baseline="0">
                <a:solidFill>
                  <a:srgbClr val="FFFFFF"/>
                </a:solidFill>
                <a:latin typeface="Times New Roman" panose="02020603050405020304" pitchFamily="18" charset="0"/>
                <a:cs typeface="Times New Roman" panose="02020603050405020304" pitchFamily="18" charset="0"/>
              </a:rPr>
              <a:t>Universal Design</a:t>
            </a:r>
          </a:p>
        </p:txBody>
      </p:sp>
      <p:sp>
        <p:nvSpPr>
          <p:cNvPr id="38" name="TextBox 37"/>
          <p:cNvSpPr txBox="1"/>
          <p:nvPr/>
        </p:nvSpPr>
        <p:spPr>
          <a:xfrm>
            <a:off x="492371" y="2653800"/>
            <a:ext cx="3084844" cy="3335519"/>
          </a:xfrm>
          <a:prstGeom prst="rect">
            <a:avLst/>
          </a:prstGeom>
        </p:spPr>
        <p:txBody>
          <a:bodyPr vert="horz" lIns="0" tIns="45720" rIns="0" bIns="45720" rtlCol="0">
            <a:normAutofit/>
          </a:bodyPr>
          <a:lstStyle/>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rgbClr val="FFFFFF"/>
                </a:solidFill>
                <a:latin typeface="Times New Roman" panose="02020603050405020304" pitchFamily="18" charset="0"/>
                <a:cs typeface="Times New Roman" panose="02020603050405020304" pitchFamily="18" charset="0"/>
              </a:rPr>
              <a:t>Universal design is the design of products and environments to be usable by all people, to the greatest extent possible, without the need for adaptation or specialized design. </a:t>
            </a:r>
          </a:p>
          <a:p>
            <a:pPr marL="285750" indent="-285750" defTabSz="914400">
              <a:lnSpc>
                <a:spcPct val="90000"/>
              </a:lnSpc>
              <a:spcAft>
                <a:spcPts val="600"/>
              </a:spcAft>
              <a:buClr>
                <a:schemeClr val="accent1"/>
              </a:buClr>
              <a:buFont typeface="Calibri" panose="020F0502020204030204" pitchFamily="34" charset="0"/>
              <a:buChar char="•"/>
            </a:pPr>
            <a:r>
              <a:rPr lang="en-US" sz="1500" dirty="0">
                <a:solidFill>
                  <a:srgbClr val="FFFFFF"/>
                </a:solidFill>
                <a:latin typeface="Times New Roman" panose="02020603050405020304" pitchFamily="18" charset="0"/>
                <a:cs typeface="Times New Roman" panose="02020603050405020304" pitchFamily="18" charset="0"/>
              </a:rPr>
              <a:t>Universally designed environments and products are designed to be used by all people, without further modifications.</a:t>
            </a:r>
          </a:p>
        </p:txBody>
      </p:sp>
      <p:pic>
        <p:nvPicPr>
          <p:cNvPr id="7172" name="Picture 4" descr="Image result for &quot;Universal Design&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00" r="6775"/>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9930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4129" y="521983"/>
            <a:ext cx="6653718" cy="461665"/>
          </a:xfrm>
          <a:prstGeom prst="rect">
            <a:avLst/>
          </a:prstGeom>
          <a:noFill/>
        </p:spPr>
        <p:txBody>
          <a:bodyPr wrap="square" rtlCol="0">
            <a:spAutoFit/>
          </a:bodyPr>
          <a:lstStyle/>
          <a:p>
            <a:r>
              <a:rPr lang="en-US" sz="2400" b="1" dirty="0">
                <a:solidFill>
                  <a:srgbClr val="FFFFFF"/>
                </a:solidFill>
                <a:latin typeface="Times New Roman" panose="02020603050405020304" pitchFamily="18" charset="0"/>
                <a:ea typeface="Gotham" charset="0"/>
                <a:cs typeface="Times New Roman" panose="02020603050405020304" pitchFamily="18" charset="0"/>
              </a:rPr>
              <a:t>Universal Design for Learning</a:t>
            </a:r>
            <a:endParaRPr lang="en-US" sz="2800" b="1" dirty="0">
              <a:solidFill>
                <a:srgbClr val="FFFFFF"/>
              </a:solidFill>
              <a:latin typeface="Times New Roman" panose="02020603050405020304" pitchFamily="18" charset="0"/>
              <a:ea typeface="Gotham" charset="0"/>
              <a:cs typeface="Times New Roman" panose="02020603050405020304" pitchFamily="18" charset="0"/>
            </a:endParaRPr>
          </a:p>
        </p:txBody>
      </p:sp>
      <p:sp>
        <p:nvSpPr>
          <p:cNvPr id="38" name="TextBox 37"/>
          <p:cNvSpPr txBox="1"/>
          <p:nvPr/>
        </p:nvSpPr>
        <p:spPr>
          <a:xfrm>
            <a:off x="1219200" y="2286000"/>
            <a:ext cx="511836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ea typeface="Gotham Book" charset="0"/>
                <a:cs typeface="Times New Roman" panose="02020603050405020304" pitchFamily="18" charset="0"/>
              </a:rPr>
              <a:t>“the design of instructional materials and activities that allows the learning goals to be achievable by individuals with wide differences in their abilities to see, hear, speak, move, read, write, understand English, attend, organize, engage, and remember” (</a:t>
            </a:r>
            <a:r>
              <a:rPr lang="en-US" sz="2400" dirty="0" err="1">
                <a:latin typeface="Times New Roman" panose="02020603050405020304" pitchFamily="18" charset="0"/>
                <a:ea typeface="Gotham Book" charset="0"/>
                <a:cs typeface="Times New Roman" panose="02020603050405020304" pitchFamily="18" charset="0"/>
              </a:rPr>
              <a:t>Orkwis</a:t>
            </a:r>
            <a:r>
              <a:rPr lang="en-US" sz="2400" dirty="0">
                <a:latin typeface="Times New Roman" panose="02020603050405020304" pitchFamily="18" charset="0"/>
                <a:ea typeface="Gotham Book" charset="0"/>
                <a:cs typeface="Times New Roman" panose="02020603050405020304" pitchFamily="18" charset="0"/>
              </a:rPr>
              <a:t> &amp; McLane, 1998).</a:t>
            </a:r>
            <a:endParaRPr lang="en-US" sz="2800" dirty="0">
              <a:latin typeface="Times New Roman" panose="02020603050405020304" pitchFamily="18" charset="0"/>
              <a:ea typeface="Gotham Book" charset="0"/>
              <a:cs typeface="Times New Roman" panose="02020603050405020304" pitchFamily="18" charset="0"/>
            </a:endParaRPr>
          </a:p>
        </p:txBody>
      </p:sp>
      <p:sp>
        <p:nvSpPr>
          <p:cNvPr id="19" name="Parallelogram 28"/>
          <p:cNvSpPr/>
          <p:nvPr/>
        </p:nvSpPr>
        <p:spPr>
          <a:xfrm>
            <a:off x="7896663" y="4636115"/>
            <a:ext cx="342123" cy="957618"/>
          </a:xfrm>
          <a:custGeom>
            <a:avLst/>
            <a:gdLst>
              <a:gd name="connsiteX0" fmla="*/ 0 w 1003609"/>
              <a:gd name="connsiteY0" fmla="*/ 1817649 h 1817649"/>
              <a:gd name="connsiteX1" fmla="*/ 489460 w 1003609"/>
              <a:gd name="connsiteY1" fmla="*/ 0 h 1817649"/>
              <a:gd name="connsiteX2" fmla="*/ 1003609 w 1003609"/>
              <a:gd name="connsiteY2" fmla="*/ 0 h 1817649"/>
              <a:gd name="connsiteX3" fmla="*/ 514149 w 1003609"/>
              <a:gd name="connsiteY3" fmla="*/ 1817649 h 1817649"/>
              <a:gd name="connsiteX4" fmla="*/ 0 w 1003609"/>
              <a:gd name="connsiteY4" fmla="*/ 1817649 h 1817649"/>
              <a:gd name="connsiteX0" fmla="*/ 0 w 1003609"/>
              <a:gd name="connsiteY0" fmla="*/ 1817649 h 1817649"/>
              <a:gd name="connsiteX1" fmla="*/ 835450 w 1003609"/>
              <a:gd name="connsiteY1" fmla="*/ 8238 h 1817649"/>
              <a:gd name="connsiteX2" fmla="*/ 1003609 w 1003609"/>
              <a:gd name="connsiteY2" fmla="*/ 0 h 1817649"/>
              <a:gd name="connsiteX3" fmla="*/ 514149 w 1003609"/>
              <a:gd name="connsiteY3" fmla="*/ 1817649 h 1817649"/>
              <a:gd name="connsiteX4" fmla="*/ 0 w 1003609"/>
              <a:gd name="connsiteY4" fmla="*/ 1817649 h 1817649"/>
              <a:gd name="connsiteX0" fmla="*/ 0 w 649381"/>
              <a:gd name="connsiteY0" fmla="*/ 1809411 h 1817649"/>
              <a:gd name="connsiteX1" fmla="*/ 481222 w 649381"/>
              <a:gd name="connsiteY1" fmla="*/ 8238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12324 h 1820562"/>
              <a:gd name="connsiteX1" fmla="*/ 481222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12324 h 1820562"/>
              <a:gd name="connsiteX1" fmla="*/ 453344 w 649381"/>
              <a:gd name="connsiteY1" fmla="*/ 0 h 1820562"/>
              <a:gd name="connsiteX2" fmla="*/ 649381 w 649381"/>
              <a:gd name="connsiteY2" fmla="*/ 2913 h 1820562"/>
              <a:gd name="connsiteX3" fmla="*/ 159921 w 649381"/>
              <a:gd name="connsiteY3" fmla="*/ 1820562 h 1820562"/>
              <a:gd name="connsiteX4" fmla="*/ 0 w 649381"/>
              <a:gd name="connsiteY4" fmla="*/ 1812324 h 1820562"/>
              <a:gd name="connsiteX0" fmla="*/ 0 w 649381"/>
              <a:gd name="connsiteY0" fmla="*/ 1809411 h 1817649"/>
              <a:gd name="connsiteX1" fmla="*/ 548129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8239 h 1817649"/>
              <a:gd name="connsiteX2" fmla="*/ 649381 w 649381"/>
              <a:gd name="connsiteY2" fmla="*/ 0 h 1817649"/>
              <a:gd name="connsiteX3" fmla="*/ 159921 w 649381"/>
              <a:gd name="connsiteY3" fmla="*/ 1817649 h 1817649"/>
              <a:gd name="connsiteX4" fmla="*/ 0 w 649381"/>
              <a:gd name="connsiteY4" fmla="*/ 1809411 h 1817649"/>
              <a:gd name="connsiteX0" fmla="*/ 0 w 649381"/>
              <a:gd name="connsiteY0" fmla="*/ 1809411 h 1817649"/>
              <a:gd name="connsiteX1" fmla="*/ 486797 w 649381"/>
              <a:gd name="connsiteY1" fmla="*/ 2663 h 1817649"/>
              <a:gd name="connsiteX2" fmla="*/ 649381 w 649381"/>
              <a:gd name="connsiteY2" fmla="*/ 0 h 1817649"/>
              <a:gd name="connsiteX3" fmla="*/ 159921 w 649381"/>
              <a:gd name="connsiteY3" fmla="*/ 1817649 h 1817649"/>
              <a:gd name="connsiteX4" fmla="*/ 0 w 649381"/>
              <a:gd name="connsiteY4" fmla="*/ 1809411 h 18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81" h="1817649">
                <a:moveTo>
                  <a:pt x="0" y="1809411"/>
                </a:moveTo>
                <a:lnTo>
                  <a:pt x="486797" y="2663"/>
                </a:lnTo>
                <a:lnTo>
                  <a:pt x="649381" y="0"/>
                </a:lnTo>
                <a:lnTo>
                  <a:pt x="159921" y="1817649"/>
                </a:lnTo>
                <a:lnTo>
                  <a:pt x="0" y="1809411"/>
                </a:lnTo>
                <a:close/>
              </a:path>
            </a:pathLst>
          </a:custGeom>
          <a:solidFill>
            <a:srgbClr val="929BA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338" name="Picture 2" descr="Image result for &quot;Universal Design for Learning&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2700" y="2160403"/>
            <a:ext cx="5413774" cy="38411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1219200" y="922093"/>
            <a:ext cx="10287000" cy="8382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b="1" dirty="0">
                <a:latin typeface="Times New Roman" panose="02020603050405020304" pitchFamily="18" charset="0"/>
                <a:cs typeface="Times New Roman" panose="02020603050405020304" pitchFamily="18" charset="0"/>
              </a:rPr>
              <a:t>Universal Design for Learning</a:t>
            </a:r>
          </a:p>
        </p:txBody>
      </p:sp>
      <p:sp>
        <p:nvSpPr>
          <p:cNvPr id="2" name="Rectangle 1">
            <a:extLst>
              <a:ext uri="{FF2B5EF4-FFF2-40B4-BE49-F238E27FC236}">
                <a16:creationId xmlns:a16="http://schemas.microsoft.com/office/drawing/2014/main" id="{E6799458-BBAD-4620-B7CD-1EF8A22E1FD0}"/>
              </a:ext>
            </a:extLst>
          </p:cNvPr>
          <p:cNvSpPr/>
          <p:nvPr/>
        </p:nvSpPr>
        <p:spPr>
          <a:xfrm>
            <a:off x="7589053" y="5964960"/>
            <a:ext cx="2961067" cy="369332"/>
          </a:xfrm>
          <a:prstGeom prst="rect">
            <a:avLst/>
          </a:prstGeom>
        </p:spPr>
        <p:txBody>
          <a:bodyPr wrap="none">
            <a:spAutoFit/>
          </a:bodyPr>
          <a:lstStyle/>
          <a:p>
            <a:r>
              <a:rPr lang="en-US" dirty="0">
                <a:hlinkClick r:id="rId4"/>
              </a:rPr>
              <a:t>http://udlguidelines.cast.org/</a:t>
            </a:r>
            <a:endParaRPr lang="en-US" dirty="0"/>
          </a:p>
        </p:txBody>
      </p:sp>
    </p:spTree>
    <p:extLst>
      <p:ext uri="{BB962C8B-B14F-4D97-AF65-F5344CB8AC3E}">
        <p14:creationId xmlns:p14="http://schemas.microsoft.com/office/powerpoint/2010/main" val="107804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ridge3">
            <a:extLst>
              <a:ext uri="{FF2B5EF4-FFF2-40B4-BE49-F238E27FC236}">
                <a16:creationId xmlns:a16="http://schemas.microsoft.com/office/drawing/2014/main" id="{F08BC1FC-980E-4964-9E7F-CD131FAF2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924050"/>
            <a:ext cx="50546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ostcard">
            <a:extLst>
              <a:ext uri="{FF2B5EF4-FFF2-40B4-BE49-F238E27FC236}">
                <a16:creationId xmlns:a16="http://schemas.microsoft.com/office/drawing/2014/main" id="{FA1794F2-0F50-414C-97D7-ABCEB9543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24050"/>
            <a:ext cx="6238821"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4">
            <a:extLst>
              <a:ext uri="{FF2B5EF4-FFF2-40B4-BE49-F238E27FC236}">
                <a16:creationId xmlns:a16="http://schemas.microsoft.com/office/drawing/2014/main" id="{0F92731B-F57F-45B6-9E91-0056F511A028}"/>
              </a:ext>
            </a:extLst>
          </p:cNvPr>
          <p:cNvSpPr>
            <a:spLocks noGrp="1" noChangeArrowheads="1"/>
          </p:cNvSpPr>
          <p:nvPr>
            <p:ph type="title"/>
          </p:nvPr>
        </p:nvSpPr>
        <p:spPr>
          <a:xfrm>
            <a:off x="1219200" y="883874"/>
            <a:ext cx="9906000" cy="838200"/>
          </a:xfrm>
        </p:spPr>
        <p:txBody>
          <a:bodyPr>
            <a:noAutofit/>
          </a:bodyPr>
          <a:lstStyle/>
          <a:p>
            <a:pPr>
              <a:defRPr/>
            </a:pPr>
            <a:r>
              <a:rPr lang="en-US" b="1" dirty="0">
                <a:latin typeface="Times New Roman" panose="02020603050405020304" pitchFamily="18" charset="0"/>
                <a:cs typeface="Times New Roman" panose="02020603050405020304" pitchFamily="18" charset="0"/>
              </a:rPr>
              <a:t>A Bridge to Where?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bwMode="auto">
          <a:xfrm>
            <a:off x="1219200" y="914400"/>
            <a:ext cx="98298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r>
              <a:rPr lang="en-US" altLang="en-US" b="1" dirty="0">
                <a:latin typeface="Times New Roman" panose="02020603050405020304" pitchFamily="18" charset="0"/>
                <a:cs typeface="Times New Roman" panose="02020603050405020304" pitchFamily="18" charset="0"/>
              </a:rPr>
              <a:t>Role of Technology</a:t>
            </a:r>
          </a:p>
        </p:txBody>
      </p:sp>
      <p:sp>
        <p:nvSpPr>
          <p:cNvPr id="22530" name="Rectangle 3"/>
          <p:cNvSpPr>
            <a:spLocks noGrp="1" noChangeArrowheads="1"/>
          </p:cNvSpPr>
          <p:nvPr>
            <p:ph idx="1"/>
          </p:nvPr>
        </p:nvSpPr>
        <p:spPr bwMode="auto">
          <a:xfrm>
            <a:off x="1219200" y="1752600"/>
            <a:ext cx="43434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2800" dirty="0">
                <a:latin typeface="Times New Roman" panose="02020603050405020304" pitchFamily="18" charset="0"/>
                <a:cs typeface="Times New Roman" panose="02020603050405020304" pitchFamily="18" charset="0"/>
              </a:rPr>
              <a:t>Digital talking books</a:t>
            </a:r>
          </a:p>
          <a:p>
            <a:r>
              <a:rPr lang="en-US" altLang="en-US" sz="2800" dirty="0">
                <a:latin typeface="Times New Roman" panose="02020603050405020304" pitchFamily="18" charset="0"/>
                <a:cs typeface="Times New Roman" panose="02020603050405020304" pitchFamily="18" charset="0"/>
              </a:rPr>
              <a:t>Smartphones, iPads, &amp; Tablet PCs</a:t>
            </a:r>
          </a:p>
          <a:p>
            <a:pPr eaLnBrk="1" hangingPunct="1"/>
            <a:r>
              <a:rPr lang="en-US" altLang="en-US" sz="2800" dirty="0">
                <a:latin typeface="Times New Roman" panose="02020603050405020304" pitchFamily="18" charset="0"/>
                <a:cs typeface="Times New Roman" panose="02020603050405020304" pitchFamily="18" charset="0"/>
              </a:rPr>
              <a:t>Cloud-based apps</a:t>
            </a:r>
          </a:p>
          <a:p>
            <a:pPr eaLnBrk="1" hangingPunct="1"/>
            <a:r>
              <a:rPr lang="en-US" altLang="en-US" sz="2800" dirty="0">
                <a:latin typeface="Times New Roman" panose="02020603050405020304" pitchFamily="18" charset="0"/>
                <a:cs typeface="Times New Roman" panose="02020603050405020304" pitchFamily="18" charset="0"/>
              </a:rPr>
              <a:t>3D Printing</a:t>
            </a:r>
          </a:p>
          <a:p>
            <a:pPr eaLnBrk="1" hangingPunct="1"/>
            <a:r>
              <a:rPr lang="en-US" altLang="en-US" sz="2800" dirty="0">
                <a:latin typeface="Times New Roman" panose="02020603050405020304" pitchFamily="18" charset="0"/>
                <a:cs typeface="Times New Roman" panose="02020603050405020304" pitchFamily="18" charset="0"/>
              </a:rPr>
              <a:t>The Internet of Everything</a:t>
            </a:r>
          </a:p>
        </p:txBody>
      </p:sp>
      <p:pic>
        <p:nvPicPr>
          <p:cNvPr id="22533" name="Picture 7" descr="http://company.zynga.com/nfs/files-0123-01/zyne/uploads/internet-everyhing2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525" y="2209800"/>
            <a:ext cx="411638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3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21st century edu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009899"/>
            <a:ext cx="3452588" cy="8382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1219200" y="762000"/>
            <a:ext cx="10287000" cy="8382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b="1" dirty="0">
                <a:latin typeface="Times New Roman" panose="02020603050405020304" pitchFamily="18" charset="0"/>
                <a:cs typeface="Times New Roman" panose="02020603050405020304" pitchFamily="18" charset="0"/>
              </a:rPr>
              <a:t>A 21</a:t>
            </a:r>
            <a:r>
              <a:rPr lang="en-US" b="1" baseline="30000" dirty="0">
                <a:latin typeface="Times New Roman" panose="02020603050405020304" pitchFamily="18" charset="0"/>
                <a:cs typeface="Times New Roman" panose="02020603050405020304" pitchFamily="18" charset="0"/>
              </a:rPr>
              <a:t>st</a:t>
            </a:r>
            <a:r>
              <a:rPr lang="en-US" b="1" dirty="0">
                <a:latin typeface="Times New Roman" panose="02020603050405020304" pitchFamily="18" charset="0"/>
                <a:cs typeface="Times New Roman" panose="02020603050405020304" pitchFamily="18" charset="0"/>
              </a:rPr>
              <a:t> Century Education</a:t>
            </a:r>
          </a:p>
        </p:txBody>
      </p:sp>
      <p:sp>
        <p:nvSpPr>
          <p:cNvPr id="2" name="Rectangle 1">
            <a:extLst>
              <a:ext uri="{FF2B5EF4-FFF2-40B4-BE49-F238E27FC236}">
                <a16:creationId xmlns:a16="http://schemas.microsoft.com/office/drawing/2014/main" id="{58DD62E9-7A9E-4099-A975-1D507BB4607C}"/>
              </a:ext>
            </a:extLst>
          </p:cNvPr>
          <p:cNvSpPr/>
          <p:nvPr/>
        </p:nvSpPr>
        <p:spPr>
          <a:xfrm>
            <a:off x="1219200" y="1752600"/>
            <a:ext cx="6400800" cy="4247317"/>
          </a:xfrm>
          <a:prstGeom prst="rect">
            <a:avLst/>
          </a:prstGeom>
        </p:spPr>
        <p:txBody>
          <a:bodyPr wrap="square">
            <a:spAutoFit/>
          </a:bodyPr>
          <a:lstStyle/>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 the modern ‘flat world,’ the ‘Three Rs’ [reading, writing, arithmetic] simply aren’t enough. If today’s students want to compete in this global society, they must also be proficient </a:t>
            </a:r>
            <a:r>
              <a:rPr lang="en-US" b="1" dirty="0">
                <a:solidFill>
                  <a:srgbClr val="00B050"/>
                </a:solidFill>
                <a:latin typeface="Times New Roman" panose="02020603050405020304" pitchFamily="18" charset="0"/>
                <a:cs typeface="Times New Roman" panose="02020603050405020304" pitchFamily="18" charset="0"/>
              </a:rPr>
              <a:t>communicators, creators, critical thinkers, and collaborators </a:t>
            </a:r>
            <a:r>
              <a:rPr lang="en-US" dirty="0">
                <a:latin typeface="Times New Roman" panose="02020603050405020304" pitchFamily="18" charset="0"/>
                <a:cs typeface="Times New Roman" panose="02020603050405020304" pitchFamily="18" charset="0"/>
              </a:rPr>
              <a:t>(the ‘Four Cs’)” (National Education Association, 2016, p. 5).</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Deep learning “increases </a:t>
            </a:r>
            <a:r>
              <a:rPr lang="en-US" b="1" dirty="0">
                <a:solidFill>
                  <a:srgbClr val="00B050"/>
                </a:solidFill>
                <a:latin typeface="Times New Roman" panose="02020603050405020304" pitchFamily="18" charset="0"/>
                <a:cs typeface="Times New Roman" panose="02020603050405020304" pitchFamily="18" charset="0"/>
              </a:rPr>
              <a:t>student engagement </a:t>
            </a:r>
            <a:r>
              <a:rPr lang="en-US" dirty="0">
                <a:latin typeface="Times New Roman" panose="02020603050405020304" pitchFamily="18" charset="0"/>
                <a:cs typeface="Times New Roman" panose="02020603050405020304" pitchFamily="18" charset="0"/>
              </a:rPr>
              <a:t>in the learning through </a:t>
            </a:r>
            <a:r>
              <a:rPr lang="en-US" b="1" dirty="0">
                <a:solidFill>
                  <a:srgbClr val="00B050"/>
                </a:solidFill>
                <a:latin typeface="Times New Roman" panose="02020603050405020304" pitchFamily="18" charset="0"/>
                <a:cs typeface="Times New Roman" panose="02020603050405020304" pitchFamily="18" charset="0"/>
              </a:rPr>
              <a:t>personalization</a:t>
            </a:r>
            <a:r>
              <a:rPr lang="en-US" dirty="0">
                <a:latin typeface="Times New Roman" panose="02020603050405020304" pitchFamily="18" charset="0"/>
                <a:cs typeface="Times New Roman" panose="02020603050405020304" pitchFamily="18" charset="0"/>
              </a:rPr>
              <a:t> and </a:t>
            </a:r>
            <a:r>
              <a:rPr lang="en-US" b="1" dirty="0">
                <a:solidFill>
                  <a:srgbClr val="00B050"/>
                </a:solidFill>
                <a:latin typeface="Times New Roman" panose="02020603050405020304" pitchFamily="18" charset="0"/>
                <a:cs typeface="Times New Roman" panose="02020603050405020304" pitchFamily="18" charset="0"/>
              </a:rPr>
              <a:t>ownership</a:t>
            </a:r>
            <a:r>
              <a:rPr lang="en-US" dirty="0">
                <a:latin typeface="Times New Roman" panose="02020603050405020304" pitchFamily="18" charset="0"/>
                <a:cs typeface="Times New Roman" panose="02020603050405020304" pitchFamily="18" charset="0"/>
              </a:rPr>
              <a:t>” and “connects students to the ‘real world,’ which is often more reflective of their own reality and cultural identity” (Fullan et al., 2018, p. 9).</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“Today, in the new age, a majority of traditional routine tasks that required a homogenous set of skills and knowledge are now performed by machines, and human needs have shifted from basic needs to more psychological, aesthetic and intellectual needs. Thus, the </a:t>
            </a:r>
            <a:r>
              <a:rPr lang="en-US" b="1" dirty="0">
                <a:solidFill>
                  <a:srgbClr val="00B050"/>
                </a:solidFill>
                <a:latin typeface="Times New Roman" panose="02020603050405020304" pitchFamily="18" charset="0"/>
                <a:cs typeface="Times New Roman" panose="02020603050405020304" pitchFamily="18" charset="0"/>
              </a:rPr>
              <a:t>full spectrum of human talents has become economically valuable</a:t>
            </a:r>
            <a:r>
              <a:rPr lang="en-US" dirty="0">
                <a:latin typeface="Times New Roman" panose="02020603050405020304" pitchFamily="18" charset="0"/>
                <a:cs typeface="Times New Roman" panose="02020603050405020304" pitchFamily="18" charset="0"/>
              </a:rPr>
              <a:t>” (Zhao, 2018, p. 57).</a:t>
            </a:r>
          </a:p>
        </p:txBody>
      </p:sp>
      <p:sp>
        <p:nvSpPr>
          <p:cNvPr id="3" name="Rectangle 2">
            <a:extLst>
              <a:ext uri="{FF2B5EF4-FFF2-40B4-BE49-F238E27FC236}">
                <a16:creationId xmlns:a16="http://schemas.microsoft.com/office/drawing/2014/main" id="{851B1749-61B3-41C8-A2BE-BD4252554615}"/>
              </a:ext>
            </a:extLst>
          </p:cNvPr>
          <p:cNvSpPr/>
          <p:nvPr/>
        </p:nvSpPr>
        <p:spPr>
          <a:xfrm>
            <a:off x="7467600" y="4307145"/>
            <a:ext cx="4612119" cy="2246769"/>
          </a:xfrm>
          <a:prstGeom prst="rect">
            <a:avLst/>
          </a:prstGeom>
        </p:spPr>
        <p:txBody>
          <a:bodyPr wrap="square">
            <a:spAutoFit/>
          </a:bodyPr>
          <a:lstStyle/>
          <a:p>
            <a:pPr marL="457200" indent="-457200"/>
            <a:r>
              <a:rPr lang="en-US" sz="1400" dirty="0">
                <a:latin typeface="Times New Roman" panose="02020603050405020304" pitchFamily="18" charset="0"/>
                <a:cs typeface="Times New Roman" panose="02020603050405020304" pitchFamily="18" charset="0"/>
              </a:rPr>
              <a:t>Fullan, M., Quinn, J., &amp; </a:t>
            </a:r>
            <a:r>
              <a:rPr lang="en-US" sz="1400" dirty="0" err="1">
                <a:latin typeface="Times New Roman" panose="02020603050405020304" pitchFamily="18" charset="0"/>
                <a:cs typeface="Times New Roman" panose="02020603050405020304" pitchFamily="18" charset="0"/>
              </a:rPr>
              <a:t>McEachen</a:t>
            </a:r>
            <a:r>
              <a:rPr lang="en-US" sz="1400" dirty="0">
                <a:latin typeface="Times New Roman" panose="02020603050405020304" pitchFamily="18" charset="0"/>
                <a:cs typeface="Times New Roman" panose="02020603050405020304" pitchFamily="18" charset="0"/>
              </a:rPr>
              <a:t>, J. (2018). </a:t>
            </a:r>
            <a:r>
              <a:rPr lang="en-US" sz="1400" i="1" dirty="0">
                <a:latin typeface="Times New Roman" panose="02020603050405020304" pitchFamily="18" charset="0"/>
                <a:cs typeface="Times New Roman" panose="02020603050405020304" pitchFamily="18" charset="0"/>
              </a:rPr>
              <a:t>Deep learning: Engage the world change the world</a:t>
            </a:r>
            <a:r>
              <a:rPr lang="en-US" sz="1400" dirty="0">
                <a:latin typeface="Times New Roman" panose="02020603050405020304" pitchFamily="18" charset="0"/>
                <a:cs typeface="Times New Roman" panose="02020603050405020304" pitchFamily="18" charset="0"/>
              </a:rPr>
              <a:t>. Thousand Oaks, CA: Corwin.</a:t>
            </a:r>
          </a:p>
          <a:p>
            <a:pPr marL="457200" indent="-457200"/>
            <a:r>
              <a:rPr lang="en-US" sz="1400" dirty="0">
                <a:latin typeface="Times New Roman" panose="02020603050405020304" pitchFamily="18" charset="0"/>
                <a:cs typeface="Times New Roman" panose="02020603050405020304" pitchFamily="18" charset="0"/>
              </a:rPr>
              <a:t>National Education Association. (2016). </a:t>
            </a:r>
            <a:r>
              <a:rPr lang="en-US" sz="1400" i="1" dirty="0">
                <a:latin typeface="Times New Roman" panose="02020603050405020304" pitchFamily="18" charset="0"/>
                <a:cs typeface="Times New Roman" panose="02020603050405020304" pitchFamily="18" charset="0"/>
              </a:rPr>
              <a:t>Preparing 21st century students for a global society: An educator’s guide to the “four Cs.” </a:t>
            </a:r>
            <a:r>
              <a:rPr lang="en-US" sz="1400" dirty="0">
                <a:latin typeface="Times New Roman" panose="02020603050405020304" pitchFamily="18" charset="0"/>
                <a:cs typeface="Times New Roman" panose="02020603050405020304" pitchFamily="18" charset="0"/>
              </a:rPr>
              <a:t>Washington, DC. Author.</a:t>
            </a:r>
          </a:p>
          <a:p>
            <a:pPr marL="457200" indent="-457200"/>
            <a:r>
              <a:rPr lang="en-US" sz="1400" dirty="0">
                <a:latin typeface="Times New Roman" panose="02020603050405020304" pitchFamily="18" charset="0"/>
                <a:cs typeface="Times New Roman" panose="02020603050405020304" pitchFamily="18" charset="0"/>
              </a:rPr>
              <a:t>Zhao, Y. (2018). </a:t>
            </a:r>
            <a:r>
              <a:rPr lang="en-US" sz="1400" i="1" dirty="0">
                <a:latin typeface="Times New Roman" panose="02020603050405020304" pitchFamily="18" charset="0"/>
                <a:cs typeface="Times New Roman" panose="02020603050405020304" pitchFamily="18" charset="0"/>
              </a:rPr>
              <a:t>Reach for greatness: Personalizable education for all children</a:t>
            </a:r>
            <a:r>
              <a:rPr lang="en-US" sz="1400" dirty="0">
                <a:latin typeface="Times New Roman" panose="02020603050405020304" pitchFamily="18" charset="0"/>
                <a:cs typeface="Times New Roman" panose="02020603050405020304" pitchFamily="18" charset="0"/>
              </a:rPr>
              <a:t>. Thousand Oaks, CA: Corwin.</a:t>
            </a:r>
          </a:p>
          <a:p>
            <a:pPr marL="457200" indent="-457200"/>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49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219200" y="786384"/>
            <a:ext cx="10287000" cy="8382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b="1" dirty="0">
                <a:latin typeface="Times New Roman" panose="02020603050405020304" pitchFamily="18" charset="0"/>
                <a:cs typeface="Times New Roman" panose="02020603050405020304" pitchFamily="18" charset="0"/>
              </a:rPr>
              <a:t>Personalizable Education</a:t>
            </a:r>
          </a:p>
        </p:txBody>
      </p:sp>
      <p:sp>
        <p:nvSpPr>
          <p:cNvPr id="2" name="Rectangle 1">
            <a:extLst>
              <a:ext uri="{FF2B5EF4-FFF2-40B4-BE49-F238E27FC236}">
                <a16:creationId xmlns:a16="http://schemas.microsoft.com/office/drawing/2014/main" id="{58DD62E9-7A9E-4099-A975-1D507BB4607C}"/>
              </a:ext>
            </a:extLst>
          </p:cNvPr>
          <p:cNvSpPr/>
          <p:nvPr/>
        </p:nvSpPr>
        <p:spPr>
          <a:xfrm>
            <a:off x="1219200" y="1833234"/>
            <a:ext cx="8229600" cy="4524315"/>
          </a:xfrm>
          <a:prstGeom prst="rect">
            <a:avLst/>
          </a:prstGeom>
        </p:spPr>
        <p:txBody>
          <a:bodyPr wrap="square">
            <a:spAutoFit/>
          </a:bodyPr>
          <a:lstStyle/>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educational status quo is based upon two basic, but flawed assumptions: (1) “there is a set of skills and knowledge everyone must have in order to live a successful life in the world,” and (2) “all children are capable of and interested in acquiring the skills and knowledge at a similar pace” (Zhao, 2018, p. 8).</a:t>
            </a:r>
          </a:p>
          <a:p>
            <a:r>
              <a:rPr lang="en-US" dirty="0">
                <a:latin typeface="Times New Roman" panose="02020603050405020304" pitchFamily="18" charset="0"/>
                <a:cs typeface="Times New Roman" panose="02020603050405020304" pitchFamily="18" charset="0"/>
              </a:rPr>
              <a:t>Instead:</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Changes in society always redefine the value of knowledge and skills. Changes brought about by technology have made traditionally valued skills and knowledge obsolete, requiring the need to consider new human qualities.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Understandings of human nature and learning suggest that human beings are differently talented, have different desires and interests, and have different experiences that interact with their natural talents and interests to give each person a unique profile of abilities and desires, stronger in some areas and weaker in others.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 a world in which technology has and will continue to replace humans in routine tasks, we need human beings to be unique, creative, and entrepreneurial and an education system that helps every student become uniquely creative and entrepreneurial. (p. 9)</a:t>
            </a:r>
            <a:endParaRPr lang="en-US" sz="1600" dirty="0">
              <a:latin typeface="Times New Roman" panose="02020603050405020304" pitchFamily="18" charset="0"/>
              <a:cs typeface="Times New Roman" panose="02020603050405020304" pitchFamily="18" charset="0"/>
            </a:endParaRPr>
          </a:p>
        </p:txBody>
      </p:sp>
      <p:pic>
        <p:nvPicPr>
          <p:cNvPr id="6146" name="Picture 2" descr="Image result for personalizable education">
            <a:extLst>
              <a:ext uri="{FF2B5EF4-FFF2-40B4-BE49-F238E27FC236}">
                <a16:creationId xmlns:a16="http://schemas.microsoft.com/office/drawing/2014/main" id="{8E203DBD-E424-4E83-BFC9-68A774465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2057400"/>
            <a:ext cx="2376854" cy="366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219200" y="786384"/>
            <a:ext cx="10287000" cy="8382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b="1" dirty="0">
                <a:latin typeface="Times New Roman" panose="02020603050405020304" pitchFamily="18" charset="0"/>
                <a:cs typeface="Times New Roman" panose="02020603050405020304" pitchFamily="18" charset="0"/>
              </a:rPr>
              <a:t>Personalizable Education</a:t>
            </a:r>
          </a:p>
        </p:txBody>
      </p:sp>
      <p:sp>
        <p:nvSpPr>
          <p:cNvPr id="2" name="Rectangle 1">
            <a:extLst>
              <a:ext uri="{FF2B5EF4-FFF2-40B4-BE49-F238E27FC236}">
                <a16:creationId xmlns:a16="http://schemas.microsoft.com/office/drawing/2014/main" id="{58DD62E9-7A9E-4099-A975-1D507BB4607C}"/>
              </a:ext>
            </a:extLst>
          </p:cNvPr>
          <p:cNvSpPr/>
          <p:nvPr/>
        </p:nvSpPr>
        <p:spPr>
          <a:xfrm>
            <a:off x="1219200" y="1833234"/>
            <a:ext cx="7467600" cy="4339650"/>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We need to rethink individualization: “the education system rarely cares about children’s individual passions or talents” and emphasizes primarily the “talents” of being a good student, following rules, doing homework, getting good grades, and passing tests (Zhao, 2018, p. 17).</a:t>
            </a:r>
          </a:p>
          <a:p>
            <a:endParaRPr lang="en-US" sz="16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Personalizable Education</a:t>
            </a:r>
          </a:p>
          <a:p>
            <a:pPr marL="285750" indent="-28575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Agency</a:t>
            </a:r>
            <a:r>
              <a:rPr lang="en-US" sz="1600" dirty="0">
                <a:latin typeface="Times New Roman" panose="02020603050405020304" pitchFamily="18" charset="0"/>
                <a:cs typeface="Times New Roman" panose="02020603050405020304" pitchFamily="18" charset="0"/>
              </a:rPr>
              <a:t>: “for students to explore, identify and enhance their strengths and follow their passions, they must become owners of their own learning . . . They must have agency in designing their own learning” (p. 58).</a:t>
            </a:r>
          </a:p>
          <a:p>
            <a:pPr marL="285750" indent="-28575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Shared Ownership</a:t>
            </a:r>
            <a:r>
              <a:rPr lang="en-US" sz="1600" dirty="0">
                <a:latin typeface="Times New Roman" panose="02020603050405020304" pitchFamily="18" charset="0"/>
                <a:cs typeface="Times New Roman" panose="02020603050405020304" pitchFamily="18" charset="0"/>
              </a:rPr>
              <a:t>: emphasizes that students and adults (teachers, administrators, cafeteria workers, para-educators, etc.) are co-owners of what happens in the school.</a:t>
            </a:r>
          </a:p>
          <a:p>
            <a:pPr marL="285750" indent="-28575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Flexibility</a:t>
            </a:r>
            <a:r>
              <a:rPr lang="en-US" sz="1600" dirty="0">
                <a:latin typeface="Times New Roman" panose="02020603050405020304" pitchFamily="18" charset="0"/>
                <a:cs typeface="Times New Roman" panose="02020603050405020304" pitchFamily="18" charset="0"/>
              </a:rPr>
              <a:t>: [in] all aspects of the school: leadership, timetable, curriculum, facilities, students, and staffing.” Flexibility is first and foremost a mindset that “believes in the value of change and that plans, no matter how carefully thought out, will always have unexpected disruptions and/or outcomes that require change” (p. 64).</a:t>
            </a:r>
          </a:p>
          <a:p>
            <a:pPr marL="285750" indent="-285750">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Value Creation</a:t>
            </a:r>
            <a:r>
              <a:rPr lang="en-US" sz="1600" dirty="0">
                <a:latin typeface="Times New Roman" panose="02020603050405020304" pitchFamily="18" charset="0"/>
                <a:cs typeface="Times New Roman" panose="02020603050405020304" pitchFamily="18" charset="0"/>
              </a:rPr>
              <a:t>: “guiding students in turning their passions and strengths into something valuable,” which makes learning meaningful and gives it purpose (p. 65).</a:t>
            </a:r>
          </a:p>
        </p:txBody>
      </p:sp>
      <p:pic>
        <p:nvPicPr>
          <p:cNvPr id="7170" name="Picture 2" descr="Image result for a school of our own">
            <a:extLst>
              <a:ext uri="{FF2B5EF4-FFF2-40B4-BE49-F238E27FC236}">
                <a16:creationId xmlns:a16="http://schemas.microsoft.com/office/drawing/2014/main" id="{DBE4C55E-075A-4D3F-8A6B-0B418BDC2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1950582"/>
            <a:ext cx="2667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63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219200" y="762000"/>
            <a:ext cx="10287000" cy="8382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b="1" dirty="0">
                <a:latin typeface="Times New Roman" panose="02020603050405020304" pitchFamily="18" charset="0"/>
                <a:cs typeface="Times New Roman" panose="02020603050405020304" pitchFamily="18" charset="0"/>
              </a:rPr>
              <a:t>A 21</a:t>
            </a:r>
            <a:r>
              <a:rPr lang="en-US" b="1" baseline="30000" dirty="0">
                <a:latin typeface="Times New Roman" panose="02020603050405020304" pitchFamily="18" charset="0"/>
                <a:cs typeface="Times New Roman" panose="02020603050405020304" pitchFamily="18" charset="0"/>
              </a:rPr>
              <a:t>st</a:t>
            </a:r>
            <a:r>
              <a:rPr lang="en-US" b="1" dirty="0">
                <a:latin typeface="Times New Roman" panose="02020603050405020304" pitchFamily="18" charset="0"/>
                <a:cs typeface="Times New Roman" panose="02020603050405020304" pitchFamily="18" charset="0"/>
              </a:rPr>
              <a:t> Century Transition</a:t>
            </a:r>
          </a:p>
        </p:txBody>
      </p:sp>
      <p:sp>
        <p:nvSpPr>
          <p:cNvPr id="2" name="Rectangle 1">
            <a:extLst>
              <a:ext uri="{FF2B5EF4-FFF2-40B4-BE49-F238E27FC236}">
                <a16:creationId xmlns:a16="http://schemas.microsoft.com/office/drawing/2014/main" id="{58DD62E9-7A9E-4099-A975-1D507BB4607C}"/>
              </a:ext>
            </a:extLst>
          </p:cNvPr>
          <p:cNvSpPr/>
          <p:nvPr/>
        </p:nvSpPr>
        <p:spPr>
          <a:xfrm>
            <a:off x="1219200" y="1833234"/>
            <a:ext cx="5524500" cy="4401205"/>
          </a:xfrm>
          <a:prstGeom prst="rect">
            <a:avLst/>
          </a:prstGeom>
        </p:spPr>
        <p:txBody>
          <a:bodyPr wrap="square">
            <a:spAutoFit/>
          </a:bodyPr>
          <a:lstStyle/>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“What 21st-century learners (and workers) need are … flexibility and adaptability, initiative and self-direction, social and cross-cultural relationships, and productivity and accountability” (</a:t>
            </a:r>
            <a:r>
              <a:rPr lang="en-US" sz="2000" dirty="0">
                <a:latin typeface="Times New Roman" panose="02020603050405020304" pitchFamily="18" charset="0"/>
                <a:cs typeface="Times New Roman" panose="02020603050405020304" pitchFamily="18" charset="0"/>
                <a:hlinkClick r:id="rId3"/>
              </a:rPr>
              <a:t>http://www.p21.org/about-us/p21-framework/266-life-and-career-skills</a:t>
            </a:r>
            <a:r>
              <a:rPr lang="en-US" sz="20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Young people entering the work world today will occupy at least 10 (and probably many more) jobs over their lifetime. “[T]he new job market … calls for viewing career not as a lifetime commitment to one employer, but as a recurrent selling of services and skills to a series of employers who need projects completed” (Savickas, 2012, p. 13).</a:t>
            </a:r>
          </a:p>
        </p:txBody>
      </p:sp>
      <p:sp>
        <p:nvSpPr>
          <p:cNvPr id="5" name="TextBox 4">
            <a:extLst>
              <a:ext uri="{FF2B5EF4-FFF2-40B4-BE49-F238E27FC236}">
                <a16:creationId xmlns:a16="http://schemas.microsoft.com/office/drawing/2014/main" id="{E60F44C3-26B0-4FFA-940D-FB3C5A9ECF42}"/>
              </a:ext>
            </a:extLst>
          </p:cNvPr>
          <p:cNvSpPr txBox="1"/>
          <p:nvPr/>
        </p:nvSpPr>
        <p:spPr>
          <a:xfrm>
            <a:off x="8066645" y="5698060"/>
            <a:ext cx="4002572" cy="646331"/>
          </a:xfrm>
          <a:prstGeom prst="rect">
            <a:avLst/>
          </a:prstGeom>
          <a:noFill/>
        </p:spPr>
        <p:txBody>
          <a:bodyPr wrap="square" rtlCol="0">
            <a:spAutoFit/>
          </a:bodyPr>
          <a:lstStyle/>
          <a:p>
            <a:pPr marL="228600" indent="-228600"/>
            <a:r>
              <a:rPr lang="en-US" sz="1200" dirty="0">
                <a:latin typeface="Times New Roman" panose="02020603050405020304" pitchFamily="18" charset="0"/>
                <a:cs typeface="Times New Roman" panose="02020603050405020304" pitchFamily="18" charset="0"/>
              </a:rPr>
              <a:t>Savickas, M. L. (2012). Life design: A paradigm for career intervention in the 21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century</a:t>
            </a:r>
            <a:r>
              <a:rPr lang="en-US" sz="1200" i="1" dirty="0">
                <a:latin typeface="Times New Roman" panose="02020603050405020304" pitchFamily="18" charset="0"/>
                <a:cs typeface="Times New Roman" panose="02020603050405020304" pitchFamily="18" charset="0"/>
              </a:rPr>
              <a:t>. Journal of Counseling &amp; Development, 90</a:t>
            </a:r>
            <a:r>
              <a:rPr lang="en-US" sz="1200" dirty="0">
                <a:latin typeface="Times New Roman" panose="02020603050405020304" pitchFamily="18" charset="0"/>
                <a:cs typeface="Times New Roman" panose="02020603050405020304" pitchFamily="18" charset="0"/>
              </a:rPr>
              <a:t>, 13–19.</a:t>
            </a:r>
          </a:p>
        </p:txBody>
      </p:sp>
      <p:pic>
        <p:nvPicPr>
          <p:cNvPr id="1026" name="Picture 2" descr="Rainbow-01">
            <a:extLst>
              <a:ext uri="{FF2B5EF4-FFF2-40B4-BE49-F238E27FC236}">
                <a16:creationId xmlns:a16="http://schemas.microsoft.com/office/drawing/2014/main" id="{0CBB9E9F-1210-433D-BE1C-2C81744FF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285" y="2053692"/>
            <a:ext cx="4762500"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8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219200" y="762000"/>
            <a:ext cx="10287000" cy="838200"/>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b="1" dirty="0">
                <a:latin typeface="Times New Roman" panose="02020603050405020304" pitchFamily="18" charset="0"/>
                <a:cs typeface="Times New Roman" panose="02020603050405020304" pitchFamily="18" charset="0"/>
              </a:rPr>
              <a:t>A 21</a:t>
            </a:r>
            <a:r>
              <a:rPr lang="en-US" b="1" baseline="30000" dirty="0">
                <a:latin typeface="Times New Roman" panose="02020603050405020304" pitchFamily="18" charset="0"/>
                <a:cs typeface="Times New Roman" panose="02020603050405020304" pitchFamily="18" charset="0"/>
              </a:rPr>
              <a:t>st</a:t>
            </a:r>
            <a:r>
              <a:rPr lang="en-US" b="1" dirty="0">
                <a:latin typeface="Times New Roman" panose="02020603050405020304" pitchFamily="18" charset="0"/>
                <a:cs typeface="Times New Roman" panose="02020603050405020304" pitchFamily="18" charset="0"/>
              </a:rPr>
              <a:t> Century Transition</a:t>
            </a:r>
          </a:p>
        </p:txBody>
      </p:sp>
      <p:sp>
        <p:nvSpPr>
          <p:cNvPr id="2" name="Rectangle 1">
            <a:extLst>
              <a:ext uri="{FF2B5EF4-FFF2-40B4-BE49-F238E27FC236}">
                <a16:creationId xmlns:a16="http://schemas.microsoft.com/office/drawing/2014/main" id="{58DD62E9-7A9E-4099-A975-1D507BB4607C}"/>
              </a:ext>
            </a:extLst>
          </p:cNvPr>
          <p:cNvSpPr/>
          <p:nvPr/>
        </p:nvSpPr>
        <p:spPr>
          <a:xfrm>
            <a:off x="1219200" y="1938580"/>
            <a:ext cx="7239000" cy="3477875"/>
          </a:xfrm>
          <a:prstGeom prst="rect">
            <a:avLst/>
          </a:prstGeom>
        </p:spPr>
        <p:txBody>
          <a:bodyPr wrap="square">
            <a:spAutoFit/>
          </a:bodyPr>
          <a:lstStyle/>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Career construction is the idea that: “Careers do not unfold; they are constructed as individuals make choices that express their self-concepts and substantiate their goals in the social reality of work role” (Savickas, 2005, p. 43).</a:t>
            </a:r>
          </a:p>
          <a:p>
            <a:pPr marL="285750" indent="-2857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The Life Design approach “is framed as a lifelong self-construction process that aims to promote skills and competences in overall life planning” (Wehmeyer et al., in press). </a:t>
            </a:r>
          </a:p>
          <a:p>
            <a:pPr marL="285750" indent="-285750">
              <a:buFont typeface="Wingdings" panose="05000000000000000000" pitchFamily="2" charset="2"/>
              <a:buChar char="Ø"/>
            </a:pPr>
            <a:r>
              <a:rPr lang="en-US" altLang="en-US" sz="2000" dirty="0">
                <a:latin typeface="Times New Roman" panose="02020603050405020304" pitchFamily="18" charset="0"/>
                <a:cs typeface="Times New Roman" panose="02020603050405020304" pitchFamily="18" charset="0"/>
              </a:rPr>
              <a:t>Life-designing emphasizes enabling young people to become experts in ‘constructing’ their own career paths, taking on transitions, addressing threats and opportunities, and designing a better life (Nota &amp; </a:t>
            </a:r>
            <a:r>
              <a:rPr lang="en-US" altLang="en-US" sz="2000" dirty="0" err="1">
                <a:latin typeface="Times New Roman" panose="02020603050405020304" pitchFamily="18" charset="0"/>
                <a:cs typeface="Times New Roman" panose="02020603050405020304" pitchFamily="18" charset="0"/>
              </a:rPr>
              <a:t>Rossier</a:t>
            </a:r>
            <a:r>
              <a:rPr lang="en-US" altLang="en-US" sz="2000" dirty="0">
                <a:latin typeface="Times New Roman" panose="02020603050405020304" pitchFamily="18" charset="0"/>
                <a:cs typeface="Times New Roman" panose="02020603050405020304" pitchFamily="18" charset="0"/>
              </a:rPr>
              <a:t>, 2009).</a:t>
            </a:r>
            <a:endParaRPr lang="en-US" altLang="en-US" sz="2400" dirty="0">
              <a:latin typeface="Times New Roman" panose="02020603050405020304" pitchFamily="18" charset="0"/>
              <a:cs typeface="Times New Roman" panose="02020603050405020304" pitchFamily="18" charset="0"/>
            </a:endParaRPr>
          </a:p>
        </p:txBody>
      </p:sp>
      <p:pic>
        <p:nvPicPr>
          <p:cNvPr id="8194" name="Picture 2" descr="Related image">
            <a:extLst>
              <a:ext uri="{FF2B5EF4-FFF2-40B4-BE49-F238E27FC236}">
                <a16:creationId xmlns:a16="http://schemas.microsoft.com/office/drawing/2014/main" id="{04796D9F-2F16-4929-807E-EAE054B9E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1833234"/>
            <a:ext cx="2543128" cy="19981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0F44C3-26B0-4FFA-940D-FB3C5A9ECF42}"/>
              </a:ext>
            </a:extLst>
          </p:cNvPr>
          <p:cNvSpPr txBox="1"/>
          <p:nvPr/>
        </p:nvSpPr>
        <p:spPr>
          <a:xfrm>
            <a:off x="8458200" y="4095391"/>
            <a:ext cx="3697772" cy="1569660"/>
          </a:xfrm>
          <a:prstGeom prst="rect">
            <a:avLst/>
          </a:prstGeom>
          <a:noFill/>
        </p:spPr>
        <p:txBody>
          <a:bodyPr wrap="square" rtlCol="0">
            <a:spAutoFit/>
          </a:bodyPr>
          <a:lstStyle/>
          <a:p>
            <a:pPr marL="228600" indent="-228600"/>
            <a:r>
              <a:rPr lang="en-US" sz="1200" dirty="0">
                <a:latin typeface="Times New Roman" panose="02020603050405020304" pitchFamily="18" charset="0"/>
                <a:cs typeface="Times New Roman" panose="02020603050405020304" pitchFamily="18" charset="0"/>
              </a:rPr>
              <a:t>Nota, L., &amp; </a:t>
            </a:r>
            <a:r>
              <a:rPr lang="en-US" sz="1200" dirty="0" err="1">
                <a:latin typeface="Times New Roman" panose="02020603050405020304" pitchFamily="18" charset="0"/>
                <a:cs typeface="Times New Roman" panose="02020603050405020304" pitchFamily="18" charset="0"/>
              </a:rPr>
              <a:t>Rossier</a:t>
            </a:r>
            <a:r>
              <a:rPr lang="en-US" sz="1200" dirty="0">
                <a:latin typeface="Times New Roman" panose="02020603050405020304" pitchFamily="18" charset="0"/>
                <a:cs typeface="Times New Roman" panose="02020603050405020304" pitchFamily="18" charset="0"/>
              </a:rPr>
              <a:t>, J. (2014).  Handbook of the life design paradigm: From practice to theory, from theory to practice.  Gottingen: </a:t>
            </a:r>
            <a:r>
              <a:rPr lang="en-US" sz="1200" dirty="0" err="1">
                <a:latin typeface="Times New Roman" panose="02020603050405020304" pitchFamily="18" charset="0"/>
                <a:cs typeface="Times New Roman" panose="02020603050405020304" pitchFamily="18" charset="0"/>
              </a:rPr>
              <a:t>Hogrefe</a:t>
            </a:r>
            <a:r>
              <a:rPr lang="en-US" sz="1200" dirty="0">
                <a:latin typeface="Times New Roman" panose="02020603050405020304" pitchFamily="18" charset="0"/>
                <a:cs typeface="Times New Roman" panose="02020603050405020304" pitchFamily="18" charset="0"/>
              </a:rPr>
              <a:t>.</a:t>
            </a:r>
          </a:p>
          <a:p>
            <a:pPr marL="228600" indent="-228600"/>
            <a:r>
              <a:rPr lang="en-US" sz="1200" dirty="0">
                <a:latin typeface="Times New Roman" panose="02020603050405020304" pitchFamily="18" charset="0"/>
                <a:cs typeface="Times New Roman" panose="02020603050405020304" pitchFamily="18" charset="0"/>
              </a:rPr>
              <a:t>Savickas, M. L. (2005). The theory and practice of career construction. In S. D. Brown &amp; R. W. Lent (Eds.), </a:t>
            </a:r>
            <a:r>
              <a:rPr lang="en-US" sz="1200" i="1" dirty="0">
                <a:latin typeface="Times New Roman" panose="02020603050405020304" pitchFamily="18" charset="0"/>
                <a:cs typeface="Times New Roman" panose="02020603050405020304" pitchFamily="18" charset="0"/>
              </a:rPr>
              <a:t>Career development and counseling: Putting theory and research to work</a:t>
            </a:r>
            <a:r>
              <a:rPr lang="en-US" sz="1200" dirty="0">
                <a:latin typeface="Times New Roman" panose="02020603050405020304" pitchFamily="18" charset="0"/>
                <a:cs typeface="Times New Roman" panose="02020603050405020304" pitchFamily="18" charset="0"/>
              </a:rPr>
              <a:t> (pp. 42–60). Hoboken, NJ: Wiley.</a:t>
            </a:r>
          </a:p>
        </p:txBody>
      </p:sp>
      <p:sp>
        <p:nvSpPr>
          <p:cNvPr id="7" name="TextBox 6">
            <a:extLst>
              <a:ext uri="{FF2B5EF4-FFF2-40B4-BE49-F238E27FC236}">
                <a16:creationId xmlns:a16="http://schemas.microsoft.com/office/drawing/2014/main" id="{731D9AA8-45DF-4EC3-B312-41D2C1CA8653}"/>
              </a:ext>
            </a:extLst>
          </p:cNvPr>
          <p:cNvSpPr txBox="1"/>
          <p:nvPr/>
        </p:nvSpPr>
        <p:spPr>
          <a:xfrm>
            <a:off x="8432163" y="3807989"/>
            <a:ext cx="327153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hlinkClick r:id="rId4"/>
              </a:rPr>
              <a:t>http://www.careerconstructioninstitute.org/</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10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143000" y="304800"/>
            <a:ext cx="8763000" cy="1412875"/>
          </a:xfrm>
        </p:spPr>
        <p:txBody>
          <a:bodyPr>
            <a:normAutofit/>
          </a:bodyPr>
          <a:lstStyle/>
          <a:p>
            <a:pPr eaLnBrk="1" hangingPunct="1"/>
            <a:r>
              <a:rPr lang="en-US" altLang="en-US" sz="4000" b="1" dirty="0">
                <a:latin typeface="Times New Roman" panose="02020603050405020304" pitchFamily="18" charset="0"/>
                <a:cs typeface="Times New Roman" panose="02020603050405020304" pitchFamily="18" charset="0"/>
              </a:rPr>
              <a:t>Implications for Transition Services</a:t>
            </a:r>
          </a:p>
        </p:txBody>
      </p:sp>
      <p:sp>
        <p:nvSpPr>
          <p:cNvPr id="70659" name="Rectangle 3"/>
          <p:cNvSpPr>
            <a:spLocks noGrp="1" noChangeArrowheads="1"/>
          </p:cNvSpPr>
          <p:nvPr>
            <p:ph idx="1"/>
          </p:nvPr>
        </p:nvSpPr>
        <p:spPr>
          <a:xfrm>
            <a:off x="1143001" y="1828800"/>
            <a:ext cx="8988426" cy="3429000"/>
          </a:xfrm>
        </p:spPr>
        <p:txBody>
          <a:bodyPr>
            <a:normAutofit/>
          </a:bodyPr>
          <a:lstStyle/>
          <a:p>
            <a:pPr eaLnBrk="1" hangingPunct="1"/>
            <a:r>
              <a:rPr lang="en-US" altLang="en-US" sz="2800" dirty="0">
                <a:latin typeface="Times New Roman" panose="02020603050405020304" pitchFamily="18" charset="0"/>
                <a:cs typeface="Times New Roman" panose="02020603050405020304" pitchFamily="18" charset="0"/>
              </a:rPr>
              <a:t>From Career Development to Life Design</a:t>
            </a:r>
          </a:p>
          <a:p>
            <a:pPr lvl="1" eaLnBrk="1" hangingPunct="1">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“Theoretical models are needed that emphasize human flexibility, adaptability, and life-long learning...” (Savickas et al, 2009, p. 240). </a:t>
            </a:r>
          </a:p>
          <a:p>
            <a:pPr lvl="1" eaLnBrk="1" hangingPunct="1">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Life-designing emphasizes enabling young people to become experts in ‘constructing’ their own career paths, taking on transitions, addressing threats and opportunities, and designing a better life (Nota &amp; </a:t>
            </a:r>
            <a:r>
              <a:rPr lang="en-US" altLang="en-US" sz="2400" dirty="0" err="1">
                <a:latin typeface="Times New Roman" panose="02020603050405020304" pitchFamily="18" charset="0"/>
                <a:cs typeface="Times New Roman" panose="02020603050405020304" pitchFamily="18" charset="0"/>
              </a:rPr>
              <a:t>Rossier</a:t>
            </a:r>
            <a:r>
              <a:rPr lang="en-US" altLang="en-US" sz="2400" dirty="0">
                <a:latin typeface="Times New Roman" panose="02020603050405020304" pitchFamily="18" charset="0"/>
                <a:cs typeface="Times New Roman" panose="02020603050405020304" pitchFamily="18" charset="0"/>
              </a:rPr>
              <a:t>, 2009).</a:t>
            </a:r>
          </a:p>
          <a:p>
            <a:pPr eaLnBrk="1" hangingPunct="1"/>
            <a:r>
              <a:rPr lang="en-US" altLang="en-US" sz="2800" dirty="0">
                <a:latin typeface="Times New Roman" panose="02020603050405020304" pitchFamily="18" charset="0"/>
                <a:cs typeface="Times New Roman" panose="02020603050405020304" pitchFamily="18" charset="0"/>
              </a:rPr>
              <a:t>From Special Education to Self-Determined Education</a:t>
            </a:r>
            <a:endParaRPr lang="en-US" altLang="en-US"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49096" y="5371973"/>
            <a:ext cx="7543800" cy="646331"/>
          </a:xfrm>
          <a:prstGeom prst="rect">
            <a:avLst/>
          </a:prstGeom>
          <a:noFill/>
        </p:spPr>
        <p:txBody>
          <a:bodyPr wrap="square" rtlCol="0">
            <a:spAutoFit/>
          </a:bodyPr>
          <a:lstStyle/>
          <a:p>
            <a:pPr marL="457200" indent="-457200"/>
            <a:r>
              <a:rPr lang="en-US" sz="1200" dirty="0">
                <a:latin typeface="Times New Roman" panose="02020603050405020304" pitchFamily="18" charset="0"/>
                <a:ea typeface="Calibri" panose="020F0502020204030204" pitchFamily="34" charset="0"/>
                <a:cs typeface="Times New Roman" panose="02020603050405020304" pitchFamily="18" charset="0"/>
              </a:rPr>
              <a:t>Savickas, M.L., Nota, L., </a:t>
            </a:r>
            <a:r>
              <a:rPr lang="en-US" sz="1200" dirty="0" err="1">
                <a:latin typeface="Times New Roman" panose="02020603050405020304" pitchFamily="18" charset="0"/>
                <a:ea typeface="Calibri" panose="020F0502020204030204" pitchFamily="34" charset="0"/>
                <a:cs typeface="Times New Roman" panose="02020603050405020304" pitchFamily="18" charset="0"/>
              </a:rPr>
              <a:t>Rossier</a:t>
            </a:r>
            <a:r>
              <a:rPr lang="en-US" sz="1200" dirty="0">
                <a:latin typeface="Times New Roman" panose="02020603050405020304" pitchFamily="18" charset="0"/>
                <a:ea typeface="Calibri" panose="020F0502020204030204" pitchFamily="34" charset="0"/>
                <a:cs typeface="Times New Roman" panose="02020603050405020304" pitchFamily="18" charset="0"/>
              </a:rPr>
              <a:t>, J., </a:t>
            </a:r>
            <a:r>
              <a:rPr lang="en-US" sz="1200" dirty="0" err="1">
                <a:latin typeface="Times New Roman" panose="02020603050405020304" pitchFamily="18" charset="0"/>
                <a:ea typeface="Calibri" panose="020F0502020204030204" pitchFamily="34" charset="0"/>
                <a:cs typeface="Times New Roman" panose="02020603050405020304" pitchFamily="18" charset="0"/>
              </a:rPr>
              <a:t>Dauwalder</a:t>
            </a:r>
            <a:r>
              <a:rPr lang="en-US" sz="1200" dirty="0">
                <a:latin typeface="Times New Roman" panose="02020603050405020304" pitchFamily="18" charset="0"/>
                <a:ea typeface="Calibri" panose="020F0502020204030204" pitchFamily="34" charset="0"/>
                <a:cs typeface="Times New Roman" panose="02020603050405020304" pitchFamily="18" charset="0"/>
              </a:rPr>
              <a:t>, J-P., Duarte, M.E., </a:t>
            </a:r>
            <a:r>
              <a:rPr lang="en-US" sz="1200" dirty="0" err="1">
                <a:latin typeface="Times New Roman" panose="02020603050405020304" pitchFamily="18" charset="0"/>
                <a:ea typeface="Calibri" panose="020F0502020204030204" pitchFamily="34" charset="0"/>
                <a:cs typeface="Times New Roman" panose="02020603050405020304" pitchFamily="18" charset="0"/>
              </a:rPr>
              <a:t>Guichard</a:t>
            </a:r>
            <a:r>
              <a:rPr lang="en-US" sz="1200" dirty="0">
                <a:latin typeface="Times New Roman" panose="02020603050405020304" pitchFamily="18" charset="0"/>
                <a:ea typeface="Calibri" panose="020F0502020204030204" pitchFamily="34" charset="0"/>
                <a:cs typeface="Times New Roman" panose="02020603050405020304" pitchFamily="18" charset="0"/>
              </a:rPr>
              <a:t>, J. … van </a:t>
            </a:r>
            <a:r>
              <a:rPr lang="en-US" sz="1200" dirty="0" err="1">
                <a:latin typeface="Times New Roman" panose="02020603050405020304" pitchFamily="18" charset="0"/>
                <a:ea typeface="Calibri" panose="020F0502020204030204" pitchFamily="34" charset="0"/>
                <a:cs typeface="Times New Roman" panose="02020603050405020304" pitchFamily="18" charset="0"/>
              </a:rPr>
              <a:t>Vianen</a:t>
            </a:r>
            <a:r>
              <a:rPr lang="en-US" sz="1200" dirty="0">
                <a:latin typeface="Times New Roman" panose="02020603050405020304" pitchFamily="18" charset="0"/>
                <a:ea typeface="Calibri" panose="020F0502020204030204" pitchFamily="34" charset="0"/>
                <a:cs typeface="Times New Roman" panose="02020603050405020304" pitchFamily="18" charset="0"/>
              </a:rPr>
              <a:t>, A.E.M. (2009).  Life designing: A paradigm for career construction in the 21</a:t>
            </a:r>
            <a:r>
              <a:rPr lang="en-US" sz="12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1200" dirty="0">
                <a:latin typeface="Times New Roman" panose="02020603050405020304" pitchFamily="18" charset="0"/>
                <a:ea typeface="Calibri" panose="020F0502020204030204" pitchFamily="34" charset="0"/>
                <a:cs typeface="Times New Roman" panose="02020603050405020304" pitchFamily="18" charset="0"/>
              </a:rPr>
              <a:t> century.  </a:t>
            </a:r>
            <a:r>
              <a:rPr lang="en-US" sz="1200" i="1" dirty="0">
                <a:latin typeface="Times New Roman" panose="02020603050405020304" pitchFamily="18" charset="0"/>
                <a:ea typeface="Calibri" panose="020F0502020204030204" pitchFamily="34" charset="0"/>
                <a:cs typeface="Times New Roman" panose="02020603050405020304" pitchFamily="18" charset="0"/>
              </a:rPr>
              <a:t>Journal of Vocational Behavior, 75</a:t>
            </a:r>
            <a:r>
              <a:rPr lang="en-US" sz="1200" dirty="0">
                <a:latin typeface="Times New Roman" panose="02020603050405020304" pitchFamily="18" charset="0"/>
                <a:ea typeface="Calibri" panose="020F0502020204030204" pitchFamily="34" charset="0"/>
                <a:cs typeface="Times New Roman" panose="02020603050405020304" pitchFamily="18" charset="0"/>
              </a:rPr>
              <a:t>(3), 239-250.</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1149096" y="5901644"/>
            <a:ext cx="7543800" cy="461665"/>
          </a:xfrm>
          <a:prstGeom prst="rect">
            <a:avLst/>
          </a:prstGeom>
          <a:noFill/>
        </p:spPr>
        <p:txBody>
          <a:bodyPr wrap="square" rtlCol="0">
            <a:spAutoFit/>
          </a:bodyPr>
          <a:lstStyle/>
          <a:p>
            <a:pPr marL="457200" indent="-457200"/>
            <a:r>
              <a:rPr lang="en-US" sz="1200" dirty="0">
                <a:latin typeface="Times New Roman" panose="02020603050405020304" pitchFamily="18" charset="0"/>
                <a:ea typeface="Calibri" panose="020F0502020204030204" pitchFamily="34" charset="0"/>
                <a:cs typeface="Times New Roman" panose="02020603050405020304" pitchFamily="18" charset="0"/>
              </a:rPr>
              <a:t>Nota, L., &amp; </a:t>
            </a:r>
            <a:r>
              <a:rPr lang="en-US" sz="1200" dirty="0" err="1">
                <a:latin typeface="Times New Roman" panose="02020603050405020304" pitchFamily="18" charset="0"/>
                <a:ea typeface="Calibri" panose="020F0502020204030204" pitchFamily="34" charset="0"/>
                <a:cs typeface="Times New Roman" panose="02020603050405020304" pitchFamily="18" charset="0"/>
              </a:rPr>
              <a:t>Rossier</a:t>
            </a:r>
            <a:r>
              <a:rPr lang="en-US" sz="1200" dirty="0">
                <a:latin typeface="Times New Roman" panose="02020603050405020304" pitchFamily="18" charset="0"/>
                <a:ea typeface="Calibri" panose="020F0502020204030204" pitchFamily="34" charset="0"/>
                <a:cs typeface="Times New Roman" panose="02020603050405020304" pitchFamily="18" charset="0"/>
              </a:rPr>
              <a:t>, J. (2014).  Handbook of the life design paradigm: From practice to theory, from theory to practice.  Gottingen: </a:t>
            </a:r>
            <a:r>
              <a:rPr lang="en-US" sz="1200" dirty="0" err="1">
                <a:latin typeface="Times New Roman" panose="02020603050405020304" pitchFamily="18" charset="0"/>
                <a:ea typeface="Calibri" panose="020F0502020204030204" pitchFamily="34" charset="0"/>
                <a:cs typeface="Times New Roman" panose="02020603050405020304" pitchFamily="18" charset="0"/>
              </a:rPr>
              <a:t>Hogrefe</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469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6"/>
          <p:cNvSpPr>
            <a:spLocks noGrp="1" noChangeArrowheads="1"/>
          </p:cNvSpPr>
          <p:nvPr>
            <p:ph type="title"/>
          </p:nvPr>
        </p:nvSpPr>
        <p:spPr>
          <a:xfrm>
            <a:off x="6391157" y="381000"/>
            <a:ext cx="5127171" cy="1450757"/>
          </a:xfrm>
        </p:spPr>
        <p:txBody>
          <a:bodyPr>
            <a:normAutofit/>
          </a:bodyPr>
          <a:lstStyle/>
          <a:p>
            <a:r>
              <a:rPr lang="en-US" sz="4400" b="1" dirty="0">
                <a:latin typeface="Times New Roman" panose="02020603050405020304" pitchFamily="18" charset="0"/>
                <a:cs typeface="Times New Roman" panose="02020603050405020304" pitchFamily="18" charset="0"/>
              </a:rPr>
              <a:t>Implications for Transition Educators</a:t>
            </a:r>
          </a:p>
        </p:txBody>
      </p:sp>
      <p:sp>
        <p:nvSpPr>
          <p:cNvPr id="36866" name="Rectangle 2"/>
          <p:cNvSpPr>
            <a:spLocks noGrp="1" noChangeArrowheads="1"/>
          </p:cNvSpPr>
          <p:nvPr>
            <p:ph idx="1"/>
          </p:nvPr>
        </p:nvSpPr>
        <p:spPr>
          <a:xfrm>
            <a:off x="6411684" y="2198914"/>
            <a:ext cx="5127172" cy="3670180"/>
          </a:xfrm>
        </p:spPr>
        <p:txBody>
          <a:bodyPr vert="horz" lIns="90000" tIns="46800" rIns="90000" bIns="46800" rtlCol="0">
            <a:normAutofit/>
          </a:bodyPr>
          <a:lstStyle/>
          <a:p>
            <a:pPr>
              <a:buFont typeface="Times New Roman" pitchFamily="-9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latin typeface="Times New Roman" panose="02020603050405020304" pitchFamily="18" charset="0"/>
                <a:cs typeface="Times New Roman" panose="02020603050405020304" pitchFamily="18" charset="0"/>
              </a:rPr>
              <a:t>Presume competence.</a:t>
            </a:r>
          </a:p>
          <a:p>
            <a:pPr>
              <a:buFont typeface="Times New Roman" pitchFamily="-9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latin typeface="Times New Roman" panose="02020603050405020304" pitchFamily="18" charset="0"/>
                <a:cs typeface="Times New Roman" panose="02020603050405020304" pitchFamily="18" charset="0"/>
              </a:rPr>
              <a:t>Promote self-determination. </a:t>
            </a:r>
          </a:p>
          <a:p>
            <a:pPr>
              <a:buFont typeface="Times New Roman" pitchFamily="-9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latin typeface="Times New Roman" panose="02020603050405020304" pitchFamily="18" charset="0"/>
                <a:cs typeface="Times New Roman" panose="02020603050405020304" pitchFamily="18" charset="0"/>
              </a:rPr>
              <a:t>Involve young people in planning for their future.</a:t>
            </a:r>
          </a:p>
          <a:p>
            <a:pPr>
              <a:buFont typeface="Times New Roman" pitchFamily="-9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latin typeface="Times New Roman" panose="02020603050405020304" pitchFamily="18" charset="0"/>
                <a:cs typeface="Times New Roman" panose="02020603050405020304" pitchFamily="18" charset="0"/>
              </a:rPr>
              <a:t>Emphasize goal setting and problem solving.</a:t>
            </a:r>
          </a:p>
          <a:p>
            <a:pPr>
              <a:buFont typeface="Times New Roman" pitchFamily="-96"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latin typeface="Times New Roman" panose="02020603050405020304" pitchFamily="18" charset="0"/>
                <a:cs typeface="Times New Roman" panose="02020603050405020304" pitchFamily="18" charset="0"/>
              </a:rPr>
              <a:t>Consider the role of hope, optimism, resilience, coping, and so forth in the lives of young people with disabilities. </a:t>
            </a:r>
          </a:p>
        </p:txBody>
      </p:sp>
      <p:pic>
        <p:nvPicPr>
          <p:cNvPr id="3074" name="Picture 2" descr="Image result for 21st Century career">
            <a:extLst>
              <a:ext uri="{FF2B5EF4-FFF2-40B4-BE49-F238E27FC236}">
                <a16:creationId xmlns:a16="http://schemas.microsoft.com/office/drawing/2014/main" id="{C4D85475-3E1B-4A73-9BB9-22DE699F3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92" y="1742524"/>
            <a:ext cx="5451627" cy="305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gg_bridge">
            <a:extLst>
              <a:ext uri="{FF2B5EF4-FFF2-40B4-BE49-F238E27FC236}">
                <a16:creationId xmlns:a16="http://schemas.microsoft.com/office/drawing/2014/main" id="{BEA34700-5475-4AF0-B451-AD0FCAF6B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102" name="Rectangle 6">
            <a:extLst>
              <a:ext uri="{FF2B5EF4-FFF2-40B4-BE49-F238E27FC236}">
                <a16:creationId xmlns:a16="http://schemas.microsoft.com/office/drawing/2014/main" id="{49269167-E90E-46FB-962A-00C531EA086E}"/>
              </a:ext>
            </a:extLst>
          </p:cNvPr>
          <p:cNvSpPr>
            <a:spLocks noGrp="1" noChangeArrowheads="1"/>
          </p:cNvSpPr>
          <p:nvPr>
            <p:ph type="title"/>
          </p:nvPr>
        </p:nvSpPr>
        <p:spPr>
          <a:xfrm>
            <a:off x="1524000" y="5334000"/>
            <a:ext cx="9144000" cy="1143000"/>
          </a:xfrm>
        </p:spPr>
        <p:txBody>
          <a:bodyPr>
            <a:normAutofit fontScale="90000"/>
          </a:bodyPr>
          <a:lstStyle/>
          <a:p>
            <a:pPr algn="ctr">
              <a:defRPr/>
            </a:pPr>
            <a:r>
              <a:rPr lang="en-US" b="1" dirty="0">
                <a:solidFill>
                  <a:srgbClr val="FFCC66"/>
                </a:solidFill>
                <a:latin typeface="Times New Roman" panose="02020603050405020304" pitchFamily="18" charset="0"/>
                <a:cs typeface="Times New Roman" panose="02020603050405020304" pitchFamily="18" charset="0"/>
              </a:rPr>
              <a:t>Building the Bridge:</a:t>
            </a:r>
            <a:br>
              <a:rPr lang="en-US" b="1" dirty="0">
                <a:solidFill>
                  <a:srgbClr val="FFCC66"/>
                </a:solidFill>
                <a:latin typeface="Times New Roman" panose="02020603050405020304" pitchFamily="18" charset="0"/>
                <a:cs typeface="Times New Roman" panose="02020603050405020304" pitchFamily="18" charset="0"/>
              </a:rPr>
            </a:br>
            <a:r>
              <a:rPr lang="en-US" b="1" dirty="0">
                <a:solidFill>
                  <a:srgbClr val="FFCC66"/>
                </a:solidFill>
                <a:latin typeface="Times New Roman" panose="02020603050405020304" pitchFamily="18" charset="0"/>
                <a:cs typeface="Times New Roman" panose="02020603050405020304" pitchFamily="18" charset="0"/>
              </a:rPr>
              <a:t>Promoting Self-Determination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1029"/>
          <p:cNvSpPr>
            <a:spLocks noGrp="1" noChangeArrowheads="1"/>
          </p:cNvSpPr>
          <p:nvPr>
            <p:ph type="title"/>
          </p:nvPr>
        </p:nvSpPr>
        <p:spPr>
          <a:xfrm>
            <a:off x="829917" y="165308"/>
            <a:ext cx="8999883" cy="1143000"/>
          </a:xfrm>
        </p:spPr>
        <p:txBody>
          <a:bodyPr anchor="ctr"/>
          <a:lstStyle/>
          <a:p>
            <a:pPr eaLnBrk="1" hangingPunct="1"/>
            <a:r>
              <a:rPr lang="en-US" altLang="en-US" sz="3200" b="1" dirty="0">
                <a:solidFill>
                  <a:schemeClr val="bg1"/>
                </a:solidFill>
                <a:latin typeface="Times New Roman" panose="02020603050405020304" pitchFamily="18" charset="0"/>
                <a:cs typeface="Times New Roman" panose="02020603050405020304" pitchFamily="18" charset="0"/>
              </a:rPr>
              <a:t>Self-Determination and Determinism</a:t>
            </a:r>
          </a:p>
        </p:txBody>
      </p:sp>
      <p:sp>
        <p:nvSpPr>
          <p:cNvPr id="882690" name="Rectangle 2"/>
          <p:cNvSpPr>
            <a:spLocks noGrp="1" noChangeArrowheads="1"/>
          </p:cNvSpPr>
          <p:nvPr>
            <p:ph idx="1"/>
          </p:nvPr>
        </p:nvSpPr>
        <p:spPr>
          <a:xfrm>
            <a:off x="1219199" y="1828800"/>
            <a:ext cx="5334001" cy="4114800"/>
          </a:xfrm>
        </p:spPr>
        <p:txBody>
          <a:bodyPr>
            <a:normAutofit fontScale="92500"/>
          </a:bodyPr>
          <a:lstStyle/>
          <a:p>
            <a:pPr>
              <a:lnSpc>
                <a:spcPct val="90000"/>
              </a:lnSpc>
              <a:defRPr/>
            </a:pPr>
            <a:r>
              <a:rPr lang="en-US" sz="2600" dirty="0">
                <a:latin typeface="Times New Roman" pitchFamily="18" charset="0"/>
              </a:rPr>
              <a:t>The philosophical doctrine of determinism posits that actions are </a:t>
            </a:r>
            <a:r>
              <a:rPr lang="en-US" sz="2600" i="1" dirty="0">
                <a:latin typeface="Times New Roman" pitchFamily="18" charset="0"/>
              </a:rPr>
              <a:t>caused</a:t>
            </a:r>
            <a:r>
              <a:rPr lang="en-US" sz="2600" dirty="0">
                <a:latin typeface="Times New Roman" pitchFamily="18" charset="0"/>
              </a:rPr>
              <a:t> by events or natural laws that precede or are antecedent to the occurrence of the action.  Behavior, then, is governed by these other events or natural laws.</a:t>
            </a:r>
          </a:p>
          <a:p>
            <a:pPr>
              <a:defRPr/>
            </a:pPr>
            <a:r>
              <a:rPr lang="en-US" sz="2600" dirty="0">
                <a:latin typeface="Times New Roman" pitchFamily="18" charset="0"/>
              </a:rPr>
              <a:t> Self-determinism, or self-determination, implies that individuals </a:t>
            </a:r>
            <a:r>
              <a:rPr lang="en-US" sz="2600" b="1" dirty="0">
                <a:solidFill>
                  <a:schemeClr val="accent1"/>
                </a:solidFill>
                <a:latin typeface="Times New Roman" pitchFamily="18" charset="0"/>
              </a:rPr>
              <a:t>cause</a:t>
            </a:r>
            <a:r>
              <a:rPr lang="en-US" sz="2600" dirty="0">
                <a:latin typeface="Times New Roman" pitchFamily="18" charset="0"/>
              </a:rPr>
              <a:t> themselves to act in certain ways, as opposed to someone or something else ‘causing’ them to act in other ways. </a:t>
            </a:r>
          </a:p>
          <a:p>
            <a:pPr>
              <a:lnSpc>
                <a:spcPct val="90000"/>
              </a:lnSpc>
              <a:defRPr/>
            </a:pPr>
            <a:endParaRPr lang="en-US" dirty="0">
              <a:latin typeface="Times New Roman" pitchFamily="18" charset="0"/>
            </a:endParaRPr>
          </a:p>
        </p:txBody>
      </p:sp>
      <p:pic>
        <p:nvPicPr>
          <p:cNvPr id="2050" name="Picture 2" descr="Image result for Determinism &quot;cause and effec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717" y="1968914"/>
            <a:ext cx="4053647" cy="2432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1219200" y="1002899"/>
            <a:ext cx="9906000" cy="685800"/>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en-US" b="1" dirty="0">
                <a:latin typeface="Times New Roman" panose="02020603050405020304" pitchFamily="18" charset="0"/>
                <a:cs typeface="Times New Roman" panose="02020603050405020304" pitchFamily="18" charset="0"/>
              </a:rPr>
              <a:t>Self-Determination and Determinism</a:t>
            </a:r>
            <a:endParaRPr lang="en-US" alt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32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olden%20Gate%20Bridge%203">
            <a:extLst>
              <a:ext uri="{FF2B5EF4-FFF2-40B4-BE49-F238E27FC236}">
                <a16:creationId xmlns:a16="http://schemas.microsoft.com/office/drawing/2014/main" id="{2DA01C64-386F-4FFB-9187-9847C5B75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5C909230-5BBE-4EED-BDB3-7DD667B50220}"/>
              </a:ext>
            </a:extLst>
          </p:cNvPr>
          <p:cNvSpPr>
            <a:spLocks noGrp="1" noChangeArrowheads="1"/>
          </p:cNvSpPr>
          <p:nvPr>
            <p:ph type="title"/>
          </p:nvPr>
        </p:nvSpPr>
        <p:spPr>
          <a:xfrm>
            <a:off x="5943600" y="838201"/>
            <a:ext cx="5791200" cy="1139825"/>
          </a:xfrm>
        </p:spPr>
        <p:txBody>
          <a:bodyPr>
            <a:normAutofit/>
          </a:bodyPr>
          <a:lstStyle/>
          <a:p>
            <a:pPr algn="ctr">
              <a:defRPr/>
            </a:pPr>
            <a:r>
              <a:rPr lang="en-US" sz="4000" b="1" dirty="0">
                <a:solidFill>
                  <a:srgbClr val="FFCC66"/>
                </a:solidFill>
                <a:effectLst>
                  <a:outerShdw blurRad="38100" dist="38100" dir="2700000" algn="tl">
                    <a:srgbClr val="000000">
                      <a:alpha val="43137"/>
                    </a:srgbClr>
                  </a:outerShdw>
                  <a:reflection blurRad="12700" stA="48000" endA="300" endPos="55000" dir="5400000" sy="-90000" algn="bl" rotWithShape="0"/>
                </a:effectLst>
                <a:latin typeface="Century" panose="02040604050505020304" pitchFamily="18" charset="0"/>
              </a:rPr>
              <a:t>A Bridge to a Bright Future…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890" name="Rectangle 2"/>
          <p:cNvSpPr>
            <a:spLocks noGrp="1" noChangeArrowheads="1"/>
          </p:cNvSpPr>
          <p:nvPr>
            <p:ph type="title"/>
          </p:nvPr>
        </p:nvSpPr>
        <p:spPr>
          <a:xfrm>
            <a:off x="1097280" y="516835"/>
            <a:ext cx="5977937" cy="1666501"/>
          </a:xfrm>
        </p:spPr>
        <p:txBody>
          <a:bodyPr>
            <a:normAutofit/>
          </a:bodyPr>
          <a:lstStyle/>
          <a:p>
            <a:pPr eaLnBrk="1" hangingPunct="1"/>
            <a:r>
              <a:rPr lang="en-US" altLang="en-US" sz="4000" b="1">
                <a:solidFill>
                  <a:srgbClr val="FFFFFF"/>
                </a:solidFill>
                <a:latin typeface="Times New Roman" panose="02020603050405020304" pitchFamily="18" charset="0"/>
                <a:cs typeface="Times New Roman" panose="02020603050405020304" pitchFamily="18" charset="0"/>
              </a:rPr>
              <a:t>Self-Determination and Disability</a:t>
            </a:r>
          </a:p>
        </p:txBody>
      </p:sp>
      <p:sp>
        <p:nvSpPr>
          <p:cNvPr id="37891" name="Rectangle 3"/>
          <p:cNvSpPr>
            <a:spLocks noGrp="1" noChangeArrowheads="1"/>
          </p:cNvSpPr>
          <p:nvPr>
            <p:ph idx="1"/>
          </p:nvPr>
        </p:nvSpPr>
        <p:spPr>
          <a:xfrm>
            <a:off x="1097279" y="2236304"/>
            <a:ext cx="5977938" cy="3652667"/>
          </a:xfrm>
        </p:spPr>
        <p:txBody>
          <a:bodyPr>
            <a:normAutofit/>
          </a:bodyPr>
          <a:lstStyle/>
          <a:p>
            <a:pPr eaLnBrk="1" hangingPunct="1"/>
            <a:r>
              <a:rPr lang="en-US" altLang="en-US" sz="1800">
                <a:solidFill>
                  <a:srgbClr val="FFFFFF"/>
                </a:solidFill>
                <a:latin typeface="Times New Roman" panose="02020603050405020304" pitchFamily="18" charset="0"/>
                <a:cs typeface="Times New Roman" panose="02020603050405020304" pitchFamily="18" charset="0"/>
              </a:rPr>
              <a:t>Within the context of the disability rights and advocacy movement, the construct as a personal characteristic has been imbued with an </a:t>
            </a:r>
            <a:r>
              <a:rPr lang="en-US" altLang="en-US" sz="1800" b="1">
                <a:solidFill>
                  <a:srgbClr val="FFFFFF"/>
                </a:solidFill>
                <a:latin typeface="Times New Roman" panose="02020603050405020304" pitchFamily="18" charset="0"/>
                <a:cs typeface="Times New Roman" panose="02020603050405020304" pitchFamily="18" charset="0"/>
              </a:rPr>
              <a:t>empowerment</a:t>
            </a:r>
            <a:r>
              <a:rPr lang="en-US" altLang="en-US" sz="1800">
                <a:solidFill>
                  <a:srgbClr val="FFFFFF"/>
                </a:solidFill>
                <a:latin typeface="Times New Roman" panose="02020603050405020304" pitchFamily="18" charset="0"/>
                <a:cs typeface="Times New Roman" panose="02020603050405020304" pitchFamily="18" charset="0"/>
              </a:rPr>
              <a:t> and </a:t>
            </a:r>
            <a:r>
              <a:rPr lang="en-US" altLang="en-US" sz="1800" b="1">
                <a:solidFill>
                  <a:srgbClr val="FFFFFF"/>
                </a:solidFill>
                <a:latin typeface="Times New Roman" panose="02020603050405020304" pitchFamily="18" charset="0"/>
                <a:cs typeface="Times New Roman" panose="02020603050405020304" pitchFamily="18" charset="0"/>
              </a:rPr>
              <a:t>rights</a:t>
            </a:r>
            <a:r>
              <a:rPr lang="en-US" altLang="en-US" sz="1800">
                <a:solidFill>
                  <a:srgbClr val="FFFFFF"/>
                </a:solidFill>
                <a:latin typeface="Times New Roman" panose="02020603050405020304" pitchFamily="18" charset="0"/>
                <a:cs typeface="Times New Roman" panose="02020603050405020304" pitchFamily="18" charset="0"/>
              </a:rPr>
              <a:t> orientation.  Empowerment is a term usually associated with social movements and is used in reference to actions that enhance the possibilities for people to exert control their lives. </a:t>
            </a:r>
          </a:p>
        </p:txBody>
      </p:sp>
      <p:sp>
        <p:nvSpPr>
          <p:cNvPr id="74" name="Rectangle 73">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p:nvPicPr>
        <p:blipFill rotWithShape="1">
          <a:blip r:embed="rId3"/>
          <a:srcRect l="28733" r="20845" b="2"/>
          <a:stretch/>
        </p:blipFill>
        <p:spPr>
          <a:xfrm>
            <a:off x="7611902" y="10"/>
            <a:ext cx="4580097" cy="6857990"/>
          </a:xfrm>
          <a:prstGeom prst="rect">
            <a:avLst/>
          </a:prstGeom>
        </p:spPr>
      </p:pic>
    </p:spTree>
    <p:extLst>
      <p:ext uri="{BB962C8B-B14F-4D97-AF65-F5344CB8AC3E}">
        <p14:creationId xmlns:p14="http://schemas.microsoft.com/office/powerpoint/2010/main" val="82863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2"/>
          <p:cNvSpPr>
            <a:spLocks noGrp="1" noChangeArrowheads="1"/>
          </p:cNvSpPr>
          <p:nvPr>
            <p:ph type="title"/>
          </p:nvPr>
        </p:nvSpPr>
        <p:spPr>
          <a:xfrm>
            <a:off x="6728459" y="634946"/>
            <a:ext cx="4821283" cy="1450757"/>
          </a:xfrm>
        </p:spPr>
        <p:txBody>
          <a:bodyPr>
            <a:normAutofit/>
          </a:bodyPr>
          <a:lstStyle/>
          <a:p>
            <a:pPr eaLnBrk="1" hangingPunct="1"/>
            <a:r>
              <a:rPr lang="en-US" altLang="en-US" b="1" dirty="0">
                <a:latin typeface="Times New Roman" panose="02020603050405020304" pitchFamily="18" charset="0"/>
                <a:cs typeface="Times New Roman" panose="02020603050405020304" pitchFamily="18" charset="0"/>
              </a:rPr>
              <a:t>Dignity, Respect, Equality… </a:t>
            </a:r>
          </a:p>
        </p:txBody>
      </p:sp>
      <p:sp>
        <p:nvSpPr>
          <p:cNvPr id="77" name="Rectangle 76">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6" name="Picture 6" descr="Jean-Paul Bovee, Spokesperson for Autis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045" y="473902"/>
            <a:ext cx="2413282" cy="310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7" name="Picture 10" descr="BOB_WILLIAM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64752" y="2710293"/>
            <a:ext cx="2295082" cy="30142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7443" name="Rectangle 3"/>
          <p:cNvSpPr>
            <a:spLocks noGrp="1" noChangeArrowheads="1"/>
          </p:cNvSpPr>
          <p:nvPr>
            <p:ph idx="1"/>
          </p:nvPr>
        </p:nvSpPr>
        <p:spPr>
          <a:xfrm>
            <a:off x="6728459" y="2198914"/>
            <a:ext cx="4821283" cy="3670180"/>
          </a:xfrm>
        </p:spPr>
        <p:txBody>
          <a:bodyPr>
            <a:normAutofit/>
          </a:bodyPr>
          <a:lstStyle/>
          <a:p>
            <a:pPr marL="0" indent="0">
              <a:spcAft>
                <a:spcPts val="0"/>
              </a:spcAft>
              <a:buNone/>
              <a:defRPr/>
            </a:pPr>
            <a:r>
              <a:rPr lang="en-US">
                <a:latin typeface="Times New Roman" panose="02020603050405020304" pitchFamily="18" charset="0"/>
                <a:cs typeface="Times New Roman" pitchFamily="18" charset="0"/>
              </a:rPr>
              <a:t>“People with autism should be treated with the same </a:t>
            </a:r>
            <a:r>
              <a:rPr lang="en-US" b="1">
                <a:latin typeface="Times New Roman" panose="02020603050405020304" pitchFamily="18" charset="0"/>
                <a:cs typeface="Times New Roman" pitchFamily="18" charset="0"/>
              </a:rPr>
              <a:t>dignity</a:t>
            </a:r>
            <a:r>
              <a:rPr lang="en-US">
                <a:latin typeface="Times New Roman" panose="02020603050405020304" pitchFamily="18" charset="0"/>
                <a:cs typeface="Times New Roman" pitchFamily="18" charset="0"/>
              </a:rPr>
              <a:t>, </a:t>
            </a:r>
            <a:r>
              <a:rPr lang="en-US" b="1">
                <a:latin typeface="Times New Roman" panose="02020603050405020304" pitchFamily="18" charset="0"/>
                <a:cs typeface="Times New Roman" pitchFamily="18" charset="0"/>
              </a:rPr>
              <a:t>respect</a:t>
            </a:r>
            <a:r>
              <a:rPr lang="en-US">
                <a:latin typeface="Times New Roman" panose="02020603050405020304" pitchFamily="18" charset="0"/>
                <a:cs typeface="Times New Roman" pitchFamily="18" charset="0"/>
              </a:rPr>
              <a:t>, and equality as people without autism.”  </a:t>
            </a:r>
          </a:p>
          <a:p>
            <a:pPr marL="0" indent="0">
              <a:spcAft>
                <a:spcPts val="0"/>
              </a:spcAft>
              <a:buNone/>
              <a:defRPr/>
            </a:pPr>
            <a:r>
              <a:rPr lang="en-US">
                <a:latin typeface="Times New Roman" panose="02020603050405020304" pitchFamily="18" charset="0"/>
                <a:cs typeface="Times New Roman" pitchFamily="18" charset="0"/>
              </a:rPr>
              <a:t>Jean-Paul </a:t>
            </a:r>
            <a:r>
              <a:rPr lang="en-US" err="1">
                <a:latin typeface="Times New Roman" panose="02020603050405020304" pitchFamily="18" charset="0"/>
                <a:cs typeface="Times New Roman" pitchFamily="18" charset="0"/>
              </a:rPr>
              <a:t>Bovee</a:t>
            </a:r>
            <a:r>
              <a:rPr lang="en-US">
                <a:latin typeface="Times New Roman" panose="02020603050405020304" pitchFamily="18" charset="0"/>
                <a:cs typeface="Times New Roman" pitchFamily="18" charset="0"/>
              </a:rPr>
              <a:t>                                     </a:t>
            </a:r>
          </a:p>
          <a:p>
            <a:pPr marL="0" indent="0">
              <a:spcAft>
                <a:spcPts val="0"/>
              </a:spcAft>
              <a:buNone/>
              <a:defRPr/>
            </a:pPr>
            <a:r>
              <a:rPr lang="en-US">
                <a:latin typeface="Times New Roman" panose="02020603050405020304" pitchFamily="18" charset="0"/>
                <a:cs typeface="Times New Roman" pitchFamily="18" charset="0"/>
              </a:rPr>
              <a:t>"We don't have to be told what self-determination means. We know it is just another word for a life filled with rising </a:t>
            </a:r>
            <a:r>
              <a:rPr lang="en-US" b="1">
                <a:latin typeface="Times New Roman" panose="02020603050405020304" pitchFamily="18" charset="0"/>
                <a:cs typeface="Times New Roman" pitchFamily="18" charset="0"/>
              </a:rPr>
              <a:t>expectations</a:t>
            </a:r>
            <a:r>
              <a:rPr lang="en-US">
                <a:latin typeface="Times New Roman" panose="02020603050405020304" pitchFamily="18" charset="0"/>
                <a:cs typeface="Times New Roman" pitchFamily="18" charset="0"/>
              </a:rPr>
              <a:t>, </a:t>
            </a:r>
            <a:r>
              <a:rPr lang="en-US" b="1">
                <a:latin typeface="Times New Roman" panose="02020603050405020304" pitchFamily="18" charset="0"/>
                <a:cs typeface="Times New Roman" pitchFamily="18" charset="0"/>
              </a:rPr>
              <a:t>dignity</a:t>
            </a:r>
            <a:r>
              <a:rPr lang="en-US">
                <a:latin typeface="Times New Roman" panose="02020603050405020304" pitchFamily="18" charset="0"/>
                <a:cs typeface="Times New Roman" pitchFamily="18" charset="0"/>
              </a:rPr>
              <a:t>, </a:t>
            </a:r>
            <a:r>
              <a:rPr lang="en-US" b="1">
                <a:latin typeface="Times New Roman" panose="02020603050405020304" pitchFamily="18" charset="0"/>
                <a:cs typeface="Times New Roman" pitchFamily="18" charset="0"/>
              </a:rPr>
              <a:t>respect</a:t>
            </a:r>
            <a:r>
              <a:rPr lang="en-US">
                <a:latin typeface="Times New Roman" panose="02020603050405020304" pitchFamily="18" charset="0"/>
                <a:cs typeface="Times New Roman" pitchFamily="18" charset="0"/>
              </a:rPr>
              <a:t> and </a:t>
            </a:r>
            <a:r>
              <a:rPr lang="en-US" b="1">
                <a:latin typeface="Times New Roman" panose="02020603050405020304" pitchFamily="18" charset="0"/>
                <a:cs typeface="Times New Roman" pitchFamily="18" charset="0"/>
              </a:rPr>
              <a:t>opportunities</a:t>
            </a:r>
            <a:r>
              <a:rPr lang="en-US">
                <a:latin typeface="Times New Roman" pitchFamily="18" charset="0"/>
                <a:cs typeface="Times New Roman" pitchFamily="18" charset="0"/>
              </a:rPr>
              <a:t>.“</a:t>
            </a:r>
          </a:p>
          <a:p>
            <a:pPr marL="447675" indent="-447675">
              <a:spcAft>
                <a:spcPts val="0"/>
              </a:spcAft>
              <a:buNone/>
              <a:defRPr/>
            </a:pPr>
            <a:r>
              <a:rPr lang="en-US">
                <a:latin typeface="Times New Roman" pitchFamily="18" charset="0"/>
                <a:cs typeface="Times New Roman" pitchFamily="18" charset="0"/>
              </a:rPr>
              <a:t>Robert Williams </a:t>
            </a:r>
          </a:p>
        </p:txBody>
      </p:sp>
      <p:sp>
        <p:nvSpPr>
          <p:cNvPr id="87" name="Rectangle 86">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249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1219200" y="990600"/>
            <a:ext cx="10058400" cy="731612"/>
          </a:xfrm>
          <a:noFill/>
        </p:spPr>
        <p:txBody>
          <a:bodyPr vert="horz" lIns="92075" tIns="46038" rIns="92075" bIns="46038" rtlCol="0" anchor="t">
            <a:normAutofit/>
          </a:bodyPr>
          <a:lstStyle/>
          <a:p>
            <a:r>
              <a:rPr lang="en-US" b="1" dirty="0">
                <a:latin typeface="Times New Roman" panose="02020603050405020304" pitchFamily="18" charset="0"/>
                <a:cs typeface="Times New Roman" panose="02020603050405020304" pitchFamily="18" charset="0"/>
              </a:rPr>
              <a:t>Causal Agency Theory</a:t>
            </a:r>
            <a:endParaRPr lang="en-US" altLang="en-US"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3"/>
          <a:stretch>
            <a:fillRect/>
          </a:stretch>
        </p:blipFill>
        <p:spPr>
          <a:xfrm>
            <a:off x="9982200" y="2286000"/>
            <a:ext cx="1917117" cy="3048000"/>
          </a:xfrm>
          <a:prstGeom prst="rect">
            <a:avLst/>
          </a:prstGeom>
        </p:spPr>
      </p:pic>
      <p:sp>
        <p:nvSpPr>
          <p:cNvPr id="4" name="Rectangle 3"/>
          <p:cNvSpPr/>
          <p:nvPr/>
        </p:nvSpPr>
        <p:spPr>
          <a:xfrm>
            <a:off x="1219200" y="1742309"/>
            <a:ext cx="8763000" cy="3785652"/>
          </a:xfrm>
          <a:prstGeom prst="rect">
            <a:avLst/>
          </a:prstGeom>
        </p:spPr>
        <p:txBody>
          <a:bodyPr wrap="square">
            <a:spAutoFit/>
          </a:bodyPr>
          <a:lstStyle/>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Causal Agency Theory explains how people become self-determined. </a:t>
            </a: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Self-determination is “a dispositional characteristic manifested as acting as the </a:t>
            </a:r>
            <a:r>
              <a:rPr lang="en-US" sz="2400" b="1" dirty="0">
                <a:solidFill>
                  <a:schemeClr val="accent1"/>
                </a:solidFill>
                <a:latin typeface="Times New Roman" panose="02020603050405020304" pitchFamily="18" charset="0"/>
                <a:cs typeface="Times New Roman" panose="02020603050405020304" pitchFamily="18" charset="0"/>
              </a:rPr>
              <a:t>causal agent </a:t>
            </a:r>
            <a:r>
              <a:rPr lang="en-US" sz="2400" dirty="0">
                <a:latin typeface="Times New Roman" panose="02020603050405020304" pitchFamily="18" charset="0"/>
                <a:cs typeface="Times New Roman" panose="02020603050405020304" pitchFamily="18" charset="0"/>
              </a:rPr>
              <a:t>in one’s life.  Self-determined people (i.e., causal agents) act in service to freely chosen </a:t>
            </a:r>
            <a:r>
              <a:rPr lang="en-US" sz="2400" b="1" dirty="0">
                <a:solidFill>
                  <a:schemeClr val="accent1"/>
                </a:solidFill>
                <a:latin typeface="Times New Roman" panose="02020603050405020304" pitchFamily="18" charset="0"/>
                <a:cs typeface="Times New Roman" panose="02020603050405020304" pitchFamily="18" charset="0"/>
              </a:rPr>
              <a:t>goals</a:t>
            </a:r>
            <a:r>
              <a:rPr lang="en-US" sz="2400" dirty="0">
                <a:latin typeface="Times New Roman" panose="02020603050405020304" pitchFamily="18" charset="0"/>
                <a:cs typeface="Times New Roman" panose="02020603050405020304" pitchFamily="18" charset="0"/>
              </a:rPr>
              <a:t>. Self-determined actions function to enable a person to be the causal agent is his or her life” (Shogren et al., 2015).</a:t>
            </a:r>
          </a:p>
          <a:p>
            <a:pPr marL="173038"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One purpose of Causal Agency Theory was to align our work with research in motivation to construct a theory of the development of self-determination.</a:t>
            </a:r>
          </a:p>
        </p:txBody>
      </p:sp>
    </p:spTree>
    <p:extLst>
      <p:ext uri="{BB962C8B-B14F-4D97-AF65-F5344CB8AC3E}">
        <p14:creationId xmlns:p14="http://schemas.microsoft.com/office/powerpoint/2010/main" val="104267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219200" y="990600"/>
            <a:ext cx="10058400" cy="731612"/>
          </a:xfrm>
          <a:noFill/>
        </p:spPr>
        <p:txBody>
          <a:bodyPr vert="horz" lIns="92075" tIns="46038" rIns="92075" bIns="46038" rtlCol="0" anchor="t">
            <a:normAutofit/>
          </a:bodyPr>
          <a:lstStyle/>
          <a:p>
            <a:r>
              <a:rPr lang="en-US" b="1" dirty="0">
                <a:latin typeface="Times New Roman" panose="02020603050405020304" pitchFamily="18" charset="0"/>
                <a:cs typeface="Times New Roman" panose="02020603050405020304" pitchFamily="18" charset="0"/>
              </a:rPr>
              <a:t>Misperceptions of Self-Determination</a:t>
            </a:r>
            <a:endParaRPr lang="en-US" altLang="en-US" b="1" dirty="0">
              <a:latin typeface="Times New Roman" panose="02020603050405020304" pitchFamily="18" charset="0"/>
              <a:cs typeface="Times New Roman" panose="02020603050405020304" pitchFamily="18" charset="0"/>
            </a:endParaRPr>
          </a:p>
        </p:txBody>
      </p:sp>
      <p:sp>
        <p:nvSpPr>
          <p:cNvPr id="46083" name="Rectangle 3"/>
          <p:cNvSpPr>
            <a:spLocks noGrp="1" noChangeArrowheads="1"/>
          </p:cNvSpPr>
          <p:nvPr>
            <p:ph idx="1"/>
          </p:nvPr>
        </p:nvSpPr>
        <p:spPr>
          <a:xfrm>
            <a:off x="1200150" y="1731737"/>
            <a:ext cx="5810250" cy="3938749"/>
          </a:xfrm>
          <a:noFill/>
        </p:spPr>
        <p:txBody>
          <a:bodyPr lIns="92075" tIns="46038" rIns="92075" bIns="46038">
            <a:normAutofit/>
          </a:bodyPr>
          <a:lstStyle/>
          <a:p>
            <a:pPr eaLnBrk="1" hangingPunct="1"/>
            <a:r>
              <a:rPr lang="en-US" altLang="en-US" sz="2800" dirty="0">
                <a:latin typeface="Times New Roman" panose="02020603050405020304" pitchFamily="18" charset="0"/>
                <a:cs typeface="Times New Roman" panose="02020603050405020304" pitchFamily="18" charset="0"/>
              </a:rPr>
              <a:t>Self-determination is control.</a:t>
            </a:r>
          </a:p>
          <a:p>
            <a:pPr eaLnBrk="1" hangingPunct="1"/>
            <a:r>
              <a:rPr lang="en-US" altLang="en-US" sz="2800" dirty="0">
                <a:latin typeface="Times New Roman" panose="02020603050405020304" pitchFamily="18" charset="0"/>
                <a:cs typeface="Times New Roman" panose="02020603050405020304" pitchFamily="18" charset="0"/>
              </a:rPr>
              <a:t>Self-determination is independent performance.</a:t>
            </a:r>
          </a:p>
          <a:p>
            <a:pPr eaLnBrk="1" hangingPunct="1"/>
            <a:r>
              <a:rPr lang="en-US" altLang="en-US" sz="2800" dirty="0">
                <a:latin typeface="Times New Roman" panose="02020603050405020304" pitchFamily="18" charset="0"/>
                <a:cs typeface="Times New Roman" panose="02020603050405020304" pitchFamily="18" charset="0"/>
              </a:rPr>
              <a:t>Self-determination is </a:t>
            </a:r>
            <a:r>
              <a:rPr lang="en-US" altLang="en-US" sz="2800" u="sng" dirty="0">
                <a:latin typeface="Times New Roman" panose="02020603050405020304" pitchFamily="18" charset="0"/>
                <a:cs typeface="Times New Roman" panose="02020603050405020304" pitchFamily="18" charset="0"/>
              </a:rPr>
              <a:t>just</a:t>
            </a:r>
            <a:r>
              <a:rPr lang="en-US" altLang="en-US" sz="2800" dirty="0">
                <a:latin typeface="Times New Roman" panose="02020603050405020304" pitchFamily="18" charset="0"/>
                <a:cs typeface="Times New Roman" panose="02020603050405020304" pitchFamily="18" charset="0"/>
              </a:rPr>
              <a:t> making a choice.</a:t>
            </a:r>
          </a:p>
          <a:p>
            <a:pPr eaLnBrk="1" hangingPunct="1"/>
            <a:r>
              <a:rPr lang="en-US" altLang="en-US" sz="2800" dirty="0">
                <a:latin typeface="Times New Roman" panose="02020603050405020304" pitchFamily="18" charset="0"/>
                <a:cs typeface="Times New Roman" panose="02020603050405020304" pitchFamily="18" charset="0"/>
              </a:rPr>
              <a:t>Self-determination is </a:t>
            </a:r>
            <a:r>
              <a:rPr lang="en-US" altLang="en-US" sz="2800" u="sng" dirty="0">
                <a:latin typeface="Times New Roman" panose="02020603050405020304" pitchFamily="18" charset="0"/>
                <a:cs typeface="Times New Roman" panose="02020603050405020304" pitchFamily="18" charset="0"/>
              </a:rPr>
              <a:t>just</a:t>
            </a:r>
            <a:r>
              <a:rPr lang="en-US" altLang="en-US" sz="2800" dirty="0">
                <a:latin typeface="Times New Roman" panose="02020603050405020304" pitchFamily="18" charset="0"/>
                <a:cs typeface="Times New Roman" panose="02020603050405020304" pitchFamily="18" charset="0"/>
              </a:rPr>
              <a:t> involving students in planning.</a:t>
            </a:r>
          </a:p>
        </p:txBody>
      </p:sp>
      <p:sp>
        <p:nvSpPr>
          <p:cNvPr id="5" name="TextBox 4"/>
          <p:cNvSpPr txBox="1"/>
          <p:nvPr/>
        </p:nvSpPr>
        <p:spPr>
          <a:xfrm>
            <a:off x="850699" y="402713"/>
            <a:ext cx="7150301" cy="584775"/>
          </a:xfrm>
          <a:prstGeom prst="rect">
            <a:avLst/>
          </a:prstGeom>
          <a:noFill/>
        </p:spPr>
        <p:txBody>
          <a:bodyPr wrap="square" rtlCol="0">
            <a:spAutoFit/>
          </a:bodyPr>
          <a:lstStyle/>
          <a:p>
            <a:r>
              <a:rPr lang="en-US" altLang="en-US" sz="3200" b="1" dirty="0">
                <a:solidFill>
                  <a:schemeClr val="bg1"/>
                </a:solidFill>
                <a:latin typeface="Times New Roman" panose="02020603050405020304" pitchFamily="18" charset="0"/>
                <a:cs typeface="Times New Roman" panose="02020603050405020304" pitchFamily="18" charset="0"/>
              </a:rPr>
              <a:t>Misperceptions of Self-Determination</a:t>
            </a:r>
            <a:endParaRPr lang="en-US" sz="3600" b="1" dirty="0">
              <a:solidFill>
                <a:srgbClr val="FFFFFF"/>
              </a:solidFill>
              <a:latin typeface="Times New Roman" panose="02020603050405020304" pitchFamily="18" charset="0"/>
              <a:ea typeface="Gotham" charset="0"/>
              <a:cs typeface="Times New Roman" panose="02020603050405020304" pitchFamily="18" charset="0"/>
            </a:endParaRPr>
          </a:p>
        </p:txBody>
      </p:sp>
      <p:pic>
        <p:nvPicPr>
          <p:cNvPr id="2050" name="Picture 2" descr="Image result for cont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9050" y="1828800"/>
            <a:ext cx="31953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o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54167"/>
            <a:ext cx="3502025" cy="161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9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399" y="521983"/>
            <a:ext cx="6811241" cy="461665"/>
          </a:xfrm>
          <a:prstGeom prst="rect">
            <a:avLst/>
          </a:prstGeom>
          <a:noFill/>
        </p:spPr>
        <p:txBody>
          <a:bodyPr wrap="square" rtlCol="0">
            <a:spAutoFit/>
          </a:bodyPr>
          <a:lstStyle/>
          <a:p>
            <a:r>
              <a:rPr lang="en-US" sz="2400" b="1" dirty="0">
                <a:solidFill>
                  <a:srgbClr val="FFFFFF"/>
                </a:solidFill>
                <a:latin typeface="Times New Roman" panose="02020603050405020304" pitchFamily="18" charset="0"/>
                <a:ea typeface="Gotham" charset="0"/>
                <a:cs typeface="Times New Roman" panose="02020603050405020304" pitchFamily="18" charset="0"/>
              </a:rPr>
              <a:t>Evidence for the Importance of Self-Determination</a:t>
            </a:r>
            <a:endParaRPr lang="en-US" sz="2800" b="1" dirty="0">
              <a:solidFill>
                <a:srgbClr val="FFFFFF"/>
              </a:solidFill>
              <a:latin typeface="Times New Roman" panose="02020603050405020304" pitchFamily="18" charset="0"/>
              <a:ea typeface="Gotham" charset="0"/>
              <a:cs typeface="Times New Roman" panose="02020603050405020304" pitchFamily="18" charset="0"/>
            </a:endParaRPr>
          </a:p>
        </p:txBody>
      </p:sp>
      <p:sp>
        <p:nvSpPr>
          <p:cNvPr id="38" name="TextBox 37"/>
          <p:cNvSpPr txBox="1"/>
          <p:nvPr/>
        </p:nvSpPr>
        <p:spPr>
          <a:xfrm>
            <a:off x="1195819" y="1752600"/>
            <a:ext cx="6248400" cy="477053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ea typeface="Gotham Book" charset="0"/>
                <a:cs typeface="Times New Roman" panose="02020603050405020304" pitchFamily="18" charset="0"/>
              </a:rPr>
              <a:t>Research has established that: </a:t>
            </a:r>
          </a:p>
          <a:p>
            <a:pPr marL="742950" lvl="1" indent="-285750">
              <a:buFont typeface="Arial" panose="020B0604020202020204" pitchFamily="34" charset="0"/>
              <a:buChar char="•"/>
            </a:pPr>
            <a:r>
              <a:rPr lang="en-US" dirty="0">
                <a:latin typeface="Times New Roman" panose="02020603050405020304" pitchFamily="18" charset="0"/>
                <a:ea typeface="Gotham Book" charset="0"/>
                <a:cs typeface="Times New Roman" panose="02020603050405020304" pitchFamily="18" charset="0"/>
              </a:rPr>
              <a:t>students across disability categories can acquire the knowledge and skills that enable them to become more self-determined.</a:t>
            </a:r>
          </a:p>
          <a:p>
            <a:pPr marL="742950" lvl="1" indent="-285750">
              <a:buFont typeface="Arial" panose="020B0604020202020204" pitchFamily="34" charset="0"/>
              <a:buChar char="•"/>
            </a:pPr>
            <a:r>
              <a:rPr lang="en-US" dirty="0">
                <a:latin typeface="Times New Roman" panose="02020603050405020304" pitchFamily="18" charset="0"/>
                <a:ea typeface="Gotham Book" charset="0"/>
                <a:cs typeface="Times New Roman" panose="02020603050405020304" pitchFamily="18" charset="0"/>
              </a:rPr>
              <a:t>there is a strong positive relationship between enhanced self-determination and more positive self-reported quality of life and life satisfaction. </a:t>
            </a:r>
          </a:p>
          <a:p>
            <a:pPr marL="742950" lvl="1" indent="-285750">
              <a:buFont typeface="Arial" panose="020B0604020202020204" pitchFamily="34" charset="0"/>
              <a:buChar char="•"/>
            </a:pPr>
            <a:r>
              <a:rPr lang="en-US" dirty="0">
                <a:latin typeface="Times New Roman" panose="02020603050405020304" pitchFamily="18" charset="0"/>
                <a:ea typeface="Gotham Book" charset="0"/>
                <a:cs typeface="Times New Roman" panose="02020603050405020304" pitchFamily="18" charset="0"/>
              </a:rPr>
              <a:t>students who are more self-determined:</a:t>
            </a:r>
          </a:p>
          <a:p>
            <a:pPr marL="858838" lvl="2" indent="-285750">
              <a:buFont typeface="Wingdings" panose="05000000000000000000" pitchFamily="2" charset="2"/>
              <a:buChar char="ü"/>
            </a:pPr>
            <a:r>
              <a:rPr lang="en-US" dirty="0">
                <a:latin typeface="Times New Roman" panose="02020603050405020304" pitchFamily="18" charset="0"/>
                <a:ea typeface="Gotham Book" charset="0"/>
                <a:cs typeface="Times New Roman" panose="02020603050405020304" pitchFamily="18" charset="0"/>
              </a:rPr>
              <a:t>achieve academic and transition goals at a higher rate. </a:t>
            </a:r>
          </a:p>
          <a:p>
            <a:pPr marL="858838" lvl="2" indent="-285750">
              <a:buFont typeface="Wingdings" panose="05000000000000000000" pitchFamily="2" charset="2"/>
              <a:buChar char="ü"/>
            </a:pPr>
            <a:r>
              <a:rPr lang="en-US" dirty="0">
                <a:latin typeface="Times New Roman" panose="02020603050405020304" pitchFamily="18" charset="0"/>
                <a:ea typeface="Gotham Book" charset="0"/>
                <a:cs typeface="Times New Roman" panose="02020603050405020304" pitchFamily="18" charset="0"/>
              </a:rPr>
              <a:t>are more involved in the general education curriculum. </a:t>
            </a:r>
          </a:p>
          <a:p>
            <a:pPr marL="858838" lvl="2" indent="-285750">
              <a:buFont typeface="Wingdings" panose="05000000000000000000" pitchFamily="2" charset="2"/>
              <a:buChar char="ü"/>
            </a:pPr>
            <a:r>
              <a:rPr lang="en-US" dirty="0">
                <a:latin typeface="Times New Roman" panose="02020603050405020304" pitchFamily="18" charset="0"/>
                <a:ea typeface="Gotham Book" charset="0"/>
                <a:cs typeface="Times New Roman" panose="02020603050405020304" pitchFamily="18" charset="0"/>
              </a:rPr>
              <a:t>achieve more positive independent living outcomes upon graduation. </a:t>
            </a:r>
          </a:p>
          <a:p>
            <a:pPr marL="858838" lvl="2" indent="-285750">
              <a:buFont typeface="Wingdings" panose="05000000000000000000" pitchFamily="2" charset="2"/>
              <a:buChar char="ü"/>
            </a:pPr>
            <a:r>
              <a:rPr lang="en-US" dirty="0">
                <a:latin typeface="Times New Roman" panose="02020603050405020304" pitchFamily="18" charset="0"/>
                <a:ea typeface="Gotham Book" charset="0"/>
                <a:cs typeface="Times New Roman" panose="02020603050405020304" pitchFamily="18" charset="0"/>
              </a:rPr>
              <a:t>achieve more positive employment outcomes upon graduation. </a:t>
            </a:r>
          </a:p>
          <a:p>
            <a:pPr marL="742950" lvl="1" indent="-285750">
              <a:buFont typeface="Arial" panose="020B0604020202020204" pitchFamily="34" charset="0"/>
              <a:buChar char="•"/>
            </a:pPr>
            <a:r>
              <a:rPr lang="en-US" dirty="0">
                <a:latin typeface="Times New Roman" panose="02020603050405020304" pitchFamily="18" charset="0"/>
                <a:ea typeface="Gotham Book" charset="0"/>
                <a:cs typeface="Times New Roman" panose="02020603050405020304" pitchFamily="18" charset="0"/>
              </a:rPr>
              <a:t>promoting self-determination raises teachers’ expectations of students’ performance.</a:t>
            </a:r>
          </a:p>
          <a:p>
            <a:pPr marL="742950" lvl="1" indent="-285750">
              <a:buFont typeface="Arial" panose="020B0604020202020204" pitchFamily="34" charset="0"/>
              <a:buChar char="•"/>
            </a:pPr>
            <a:endParaRPr lang="en-US" sz="1600" dirty="0">
              <a:latin typeface="Times New Roman" panose="02020603050405020304" pitchFamily="18" charset="0"/>
              <a:ea typeface="Gotham Book"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329573" y="2743200"/>
            <a:ext cx="5098378" cy="2209800"/>
          </a:xfrm>
          <a:prstGeom prst="rect">
            <a:avLst/>
          </a:prstGeom>
        </p:spPr>
      </p:pic>
      <p:sp>
        <p:nvSpPr>
          <p:cNvPr id="9" name="Rectangle 1029"/>
          <p:cNvSpPr txBox="1">
            <a:spLocks noChangeArrowheads="1"/>
          </p:cNvSpPr>
          <p:nvPr/>
        </p:nvSpPr>
        <p:spPr>
          <a:xfrm>
            <a:off x="1219200" y="914400"/>
            <a:ext cx="9982200" cy="762000"/>
          </a:xfrm>
          <a:prstGeom prst="rect">
            <a:avLst/>
          </a:prstGeom>
          <a:noFill/>
        </p:spPr>
        <p:txBody>
          <a:bodyPr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Times New Roman" pitchFamily="18" charset="0"/>
                <a:cs typeface="Times New Roman" pitchFamily="18" charset="0"/>
              </a:rPr>
              <a:t>Why is Self-Determination Important?</a:t>
            </a:r>
            <a:endParaRPr lang="en-US" sz="4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3622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8568" y="1796872"/>
            <a:ext cx="5734650" cy="3785652"/>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Students participate in their planning more actively.</a:t>
            </a:r>
          </a:p>
          <a:p>
            <a:pPr marL="285750" indent="-28575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Student involvement promotes self-determination (and students who are more self-determined are more likely to be involved in their educational planning).</a:t>
            </a:r>
          </a:p>
          <a:p>
            <a:pPr marL="285750" indent="-28575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Student involvement results in enhanced transition knowledge. </a:t>
            </a:r>
          </a:p>
          <a:p>
            <a:pPr marL="285750" indent="-28575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Students who are involved in their transition planning feel more empowered.</a:t>
            </a:r>
            <a:endParaRPr lang="en-US" sz="2400" dirty="0">
              <a:latin typeface="Times New Roman" panose="02020603050405020304" pitchFamily="18" charset="0"/>
              <a:cs typeface="Times New Roman" panose="02020603050405020304" pitchFamily="18" charset="0"/>
            </a:endParaRPr>
          </a:p>
        </p:txBody>
      </p:sp>
      <p:graphicFrame>
        <p:nvGraphicFramePr>
          <p:cNvPr id="8" name="Content Placeholder 5"/>
          <p:cNvGraphicFramePr>
            <a:graphicFrameLocks/>
          </p:cNvGraphicFramePr>
          <p:nvPr/>
        </p:nvGraphicFramePr>
        <p:xfrm>
          <a:off x="6629400" y="2867044"/>
          <a:ext cx="5324475" cy="1912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1029"/>
          <p:cNvSpPr txBox="1">
            <a:spLocks noChangeArrowheads="1"/>
          </p:cNvSpPr>
          <p:nvPr/>
        </p:nvSpPr>
        <p:spPr>
          <a:xfrm>
            <a:off x="1219200" y="914400"/>
            <a:ext cx="9982200" cy="762000"/>
          </a:xfrm>
          <a:prstGeom prst="rect">
            <a:avLst/>
          </a:prstGeom>
          <a:noFill/>
        </p:spPr>
        <p:txBody>
          <a:bodyPr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dirty="0">
                <a:solidFill>
                  <a:schemeClr val="tx1"/>
                </a:solidFill>
                <a:latin typeface="Times New Roman" pitchFamily="18" charset="0"/>
                <a:cs typeface="Times New Roman" pitchFamily="18" charset="0"/>
              </a:rPr>
              <a:t>Why is Student Involvement Important?</a:t>
            </a:r>
          </a:p>
        </p:txBody>
      </p:sp>
    </p:spTree>
    <p:extLst>
      <p:ext uri="{BB962C8B-B14F-4D97-AF65-F5344CB8AC3E}">
        <p14:creationId xmlns:p14="http://schemas.microsoft.com/office/powerpoint/2010/main" val="392458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p:cNvSpPr>
            <a:spLocks noGrp="1"/>
          </p:cNvSpPr>
          <p:nvPr>
            <p:ph type="title"/>
          </p:nvPr>
        </p:nvSpPr>
        <p:spPr>
          <a:xfrm>
            <a:off x="1097280" y="516835"/>
            <a:ext cx="5977937" cy="1666501"/>
          </a:xfrm>
        </p:spPr>
        <p:txBody>
          <a:bodyPr>
            <a:normAutofit/>
          </a:bodyPr>
          <a:lstStyle/>
          <a:p>
            <a:r>
              <a:rPr lang="en-US" sz="4000" b="1">
                <a:solidFill>
                  <a:srgbClr val="FFFFFF"/>
                </a:solidFill>
                <a:latin typeface="Times New Roman" panose="02020603050405020304" pitchFamily="18" charset="0"/>
                <a:cs typeface="Times New Roman" panose="02020603050405020304" pitchFamily="18" charset="0"/>
              </a:rPr>
              <a:t>Autonomy-Supportive Classrooms</a:t>
            </a:r>
          </a:p>
        </p:txBody>
      </p:sp>
      <p:sp>
        <p:nvSpPr>
          <p:cNvPr id="8" name="Content Placeholder 7"/>
          <p:cNvSpPr>
            <a:spLocks noGrp="1"/>
          </p:cNvSpPr>
          <p:nvPr>
            <p:ph idx="1"/>
          </p:nvPr>
        </p:nvSpPr>
        <p:spPr>
          <a:xfrm>
            <a:off x="1097279" y="2236304"/>
            <a:ext cx="5977938" cy="3652667"/>
          </a:xfrm>
        </p:spPr>
        <p:txBody>
          <a:bodyPr>
            <a:normAutofit/>
          </a:bodyPr>
          <a:lstStyle/>
          <a:p>
            <a:r>
              <a:rPr lang="en-US" sz="1800">
                <a:solidFill>
                  <a:srgbClr val="FFFFFF"/>
                </a:solidFill>
                <a:latin typeface="Times New Roman" panose="02020603050405020304" pitchFamily="18" charset="0"/>
                <a:cs typeface="Times New Roman" panose="02020603050405020304" pitchFamily="18" charset="0"/>
              </a:rPr>
              <a:t>Research in motivation has validated the importance of </a:t>
            </a:r>
            <a:r>
              <a:rPr lang="en-US" sz="1800" b="1">
                <a:solidFill>
                  <a:srgbClr val="FFFFFF"/>
                </a:solidFill>
                <a:latin typeface="Times New Roman" panose="02020603050405020304" pitchFamily="18" charset="0"/>
                <a:cs typeface="Times New Roman" panose="02020603050405020304" pitchFamily="18" charset="0"/>
              </a:rPr>
              <a:t>autonomy-supportive classrooms </a:t>
            </a:r>
            <a:r>
              <a:rPr lang="en-US" sz="1800">
                <a:solidFill>
                  <a:srgbClr val="FFFFFF"/>
                </a:solidFill>
                <a:latin typeface="Times New Roman" panose="02020603050405020304" pitchFamily="18" charset="0"/>
                <a:cs typeface="Times New Roman" panose="02020603050405020304" pitchFamily="18" charset="0"/>
              </a:rPr>
              <a:t>and described the characteristics of autonomy-supportive teaching practices, including:</a:t>
            </a:r>
          </a:p>
          <a:p>
            <a:pPr lvl="1"/>
            <a:r>
              <a:rPr lang="en-US">
                <a:solidFill>
                  <a:srgbClr val="FFFFFF"/>
                </a:solidFill>
                <a:latin typeface="Times New Roman" panose="02020603050405020304" pitchFamily="18" charset="0"/>
                <a:cs typeface="Times New Roman" panose="02020603050405020304" pitchFamily="18" charset="0"/>
              </a:rPr>
              <a:t>Communicating frequently to present expectations and acknowledge students’ feelings.</a:t>
            </a:r>
          </a:p>
          <a:p>
            <a:pPr lvl="1"/>
            <a:r>
              <a:rPr lang="en-US">
                <a:solidFill>
                  <a:srgbClr val="FFFFFF"/>
                </a:solidFill>
                <a:latin typeface="Times New Roman" panose="02020603050405020304" pitchFamily="18" charset="0"/>
                <a:cs typeface="Times New Roman" panose="02020603050405020304" pitchFamily="18" charset="0"/>
              </a:rPr>
              <a:t>Offering more choices and removing controlling events in learning.</a:t>
            </a:r>
          </a:p>
          <a:p>
            <a:pPr lvl="1"/>
            <a:r>
              <a:rPr lang="en-US">
                <a:solidFill>
                  <a:srgbClr val="FFFFFF"/>
                </a:solidFill>
                <a:latin typeface="Times New Roman" panose="02020603050405020304" pitchFamily="18" charset="0"/>
                <a:cs typeface="Times New Roman" panose="02020603050405020304" pitchFamily="18" charset="0"/>
              </a:rPr>
              <a:t>Allowing students to participate actively.</a:t>
            </a:r>
          </a:p>
          <a:p>
            <a:pPr lvl="1"/>
            <a:r>
              <a:rPr lang="en-US">
                <a:solidFill>
                  <a:srgbClr val="FFFFFF"/>
                </a:solidFill>
                <a:latin typeface="Times New Roman" panose="02020603050405020304" pitchFamily="18" charset="0"/>
                <a:cs typeface="Times New Roman" panose="02020603050405020304" pitchFamily="18" charset="0"/>
              </a:rPr>
              <a:t>Providing positive and informational feedback.</a:t>
            </a:r>
          </a:p>
          <a:p>
            <a:pPr lvl="1"/>
            <a:r>
              <a:rPr lang="en-US">
                <a:solidFill>
                  <a:srgbClr val="FFFFFF"/>
                </a:solidFill>
                <a:latin typeface="Times New Roman" panose="02020603050405020304" pitchFamily="18" charset="0"/>
                <a:cs typeface="Times New Roman" panose="02020603050405020304" pitchFamily="18" charset="0"/>
              </a:rPr>
              <a:t>Providing structured guidance.</a:t>
            </a:r>
          </a:p>
        </p:txBody>
      </p:sp>
      <p:sp>
        <p:nvSpPr>
          <p:cNvPr id="73" name="Rectangle 72">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94" name="Picture 2" descr="Image result for &quot;Autonomy-supportive classrooms&quot;"/>
          <p:cNvPicPr>
            <a:picLocks noChangeAspect="1" noChangeArrowheads="1"/>
          </p:cNvPicPr>
          <p:nvPr/>
        </p:nvPicPr>
        <p:blipFill rotWithShape="1">
          <a:blip r:embed="rId2">
            <a:extLst>
              <a:ext uri="{28A0092B-C50C-407E-A947-70E740481C1C}">
                <a14:useLocalDpi xmlns:a14="http://schemas.microsoft.com/office/drawing/2010/main" val="0"/>
              </a:ext>
            </a:extLst>
          </a:blip>
          <a:srcRect r="-1" b="393"/>
          <a:stretch/>
        </p:blipFill>
        <p:spPr bwMode="auto">
          <a:xfrm>
            <a:off x="7611902" y="10"/>
            <a:ext cx="458009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77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399" y="521983"/>
            <a:ext cx="6811241" cy="461665"/>
          </a:xfrm>
          <a:prstGeom prst="rect">
            <a:avLst/>
          </a:prstGeom>
          <a:noFill/>
        </p:spPr>
        <p:txBody>
          <a:bodyPr wrap="square" rtlCol="0">
            <a:spAutoFit/>
          </a:bodyPr>
          <a:lstStyle/>
          <a:p>
            <a:r>
              <a:rPr lang="en-US" sz="2400" b="1" dirty="0">
                <a:solidFill>
                  <a:srgbClr val="FFFFFF"/>
                </a:solidFill>
                <a:latin typeface="Times New Roman" panose="02020603050405020304" pitchFamily="18" charset="0"/>
                <a:ea typeface="Gotham" charset="0"/>
                <a:cs typeface="Times New Roman" panose="02020603050405020304" pitchFamily="18" charset="0"/>
              </a:rPr>
              <a:t>Promoting Self-Determination</a:t>
            </a:r>
            <a:endParaRPr lang="en-US" sz="2800" b="1" dirty="0">
              <a:solidFill>
                <a:srgbClr val="FFFFFF"/>
              </a:solidFill>
              <a:latin typeface="Times New Roman" panose="02020603050405020304" pitchFamily="18" charset="0"/>
              <a:ea typeface="Gotham" charset="0"/>
              <a:cs typeface="Times New Roman" panose="02020603050405020304" pitchFamily="18" charset="0"/>
            </a:endParaRPr>
          </a:p>
        </p:txBody>
      </p:sp>
      <p:sp>
        <p:nvSpPr>
          <p:cNvPr id="38" name="TextBox 37"/>
          <p:cNvSpPr txBox="1"/>
          <p:nvPr/>
        </p:nvSpPr>
        <p:spPr>
          <a:xfrm>
            <a:off x="1143000" y="1851405"/>
            <a:ext cx="5527078"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Instruction to promote component elements of self-determined behavior: </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Choice-making skills</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Decision-making skills</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Goal setting and attainment skills</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Planning skills</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Problem-solving skills</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Self-regulation and self-management skills</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Self-advocacy skills</a:t>
            </a:r>
          </a:p>
          <a:p>
            <a:pPr marL="800100" lvl="1"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Self-Awareness and self-knowledge</a:t>
            </a:r>
          </a:p>
          <a:p>
            <a:pPr marL="342900"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Opportunities to act as a causal agent in one’s life.</a:t>
            </a:r>
          </a:p>
          <a:p>
            <a:pPr marL="342900" indent="-342900">
              <a:buFont typeface="Arial" panose="020B0604020202020204" pitchFamily="34" charset="0"/>
              <a:buChar char="•"/>
            </a:pPr>
            <a:r>
              <a:rPr lang="en-US" sz="2000" dirty="0">
                <a:latin typeface="Times New Roman" panose="02020603050405020304" pitchFamily="18" charset="0"/>
                <a:ea typeface="Gotham Book" charset="0"/>
                <a:cs typeface="Times New Roman" panose="02020603050405020304" pitchFamily="18" charset="0"/>
              </a:rPr>
              <a:t>Supports to enable success.</a:t>
            </a:r>
          </a:p>
        </p:txBody>
      </p:sp>
      <p:pic>
        <p:nvPicPr>
          <p:cNvPr id="2" name="Picture 1"/>
          <p:cNvPicPr>
            <a:picLocks noChangeAspect="1"/>
          </p:cNvPicPr>
          <p:nvPr/>
        </p:nvPicPr>
        <p:blipFill>
          <a:blip r:embed="rId3"/>
          <a:stretch>
            <a:fillRect/>
          </a:stretch>
        </p:blipFill>
        <p:spPr>
          <a:xfrm>
            <a:off x="7162800" y="2133068"/>
            <a:ext cx="4757621" cy="3032983"/>
          </a:xfrm>
          <a:prstGeom prst="rect">
            <a:avLst/>
          </a:prstGeom>
        </p:spPr>
      </p:pic>
      <p:sp>
        <p:nvSpPr>
          <p:cNvPr id="9" name="Title 6"/>
          <p:cNvSpPr txBox="1">
            <a:spLocks/>
          </p:cNvSpPr>
          <p:nvPr/>
        </p:nvSpPr>
        <p:spPr>
          <a:xfrm>
            <a:off x="1097280" y="609600"/>
            <a:ext cx="10058400" cy="112776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err="1">
                <a:latin typeface="Times New Roman" panose="02020603050405020304" pitchFamily="18" charset="0"/>
                <a:cs typeface="Times New Roman" panose="02020603050405020304" pitchFamily="18" charset="0"/>
              </a:rPr>
              <a:t>Schoolwide</a:t>
            </a:r>
            <a:r>
              <a:rPr lang="en-US" sz="4000" b="1" dirty="0">
                <a:latin typeface="Times New Roman" panose="02020603050405020304" pitchFamily="18" charset="0"/>
                <a:cs typeface="Times New Roman" panose="02020603050405020304" pitchFamily="18" charset="0"/>
              </a:rPr>
              <a:t> Efforts to Promote Self-Determination</a:t>
            </a:r>
          </a:p>
        </p:txBody>
      </p:sp>
    </p:spTree>
    <p:extLst>
      <p:ext uri="{BB962C8B-B14F-4D97-AF65-F5344CB8AC3E}">
        <p14:creationId xmlns:p14="http://schemas.microsoft.com/office/powerpoint/2010/main" val="119611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525B4-9123-4B65-8668-DB7DC3890063}"/>
              </a:ext>
            </a:extLst>
          </p:cNvPr>
          <p:cNvSpPr>
            <a:spLocks noGrp="1"/>
          </p:cNvSpPr>
          <p:nvPr>
            <p:ph type="title"/>
          </p:nvPr>
        </p:nvSpPr>
        <p:spPr>
          <a:xfrm>
            <a:off x="685800" y="70207"/>
            <a:ext cx="7467600" cy="1666501"/>
          </a:xfrm>
        </p:spPr>
        <p:txBody>
          <a:bodyPr>
            <a:normAutofit/>
          </a:bodyPr>
          <a:lstStyle/>
          <a:p>
            <a:r>
              <a:rPr lang="en-US" sz="4000" b="1" dirty="0">
                <a:solidFill>
                  <a:schemeClr val="tx1"/>
                </a:solidFill>
                <a:latin typeface="Times New Roman" panose="02020603050405020304" pitchFamily="18" charset="0"/>
                <a:cs typeface="Times New Roman" panose="02020603050405020304" pitchFamily="18" charset="0"/>
              </a:rPr>
              <a:t>In Self-Determined Learning:</a:t>
            </a:r>
          </a:p>
        </p:txBody>
      </p:sp>
      <p:sp>
        <p:nvSpPr>
          <p:cNvPr id="3" name="Content Placeholder 2">
            <a:extLst>
              <a:ext uri="{FF2B5EF4-FFF2-40B4-BE49-F238E27FC236}">
                <a16:creationId xmlns:a16="http://schemas.microsoft.com/office/drawing/2014/main" id="{D94EBAA1-2656-444A-AE18-6D3ABEC94BE2}"/>
              </a:ext>
            </a:extLst>
          </p:cNvPr>
          <p:cNvSpPr>
            <a:spLocks noGrp="1"/>
          </p:cNvSpPr>
          <p:nvPr>
            <p:ph idx="1"/>
          </p:nvPr>
        </p:nvSpPr>
        <p:spPr>
          <a:xfrm>
            <a:off x="756107" y="1805577"/>
            <a:ext cx="8083093" cy="4922659"/>
          </a:xfrm>
        </p:spPr>
        <p:txBody>
          <a:bodyPr>
            <a:normAutofit/>
          </a:bodyPr>
          <a:lstStyle/>
          <a:p>
            <a:pPr>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Teachers teach students to teach themselves. </a:t>
            </a:r>
          </a:p>
          <a:p>
            <a:pPr>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Students learn how to set and achieve goals and make plans. </a:t>
            </a:r>
          </a:p>
          <a:p>
            <a:pPr>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Teachers relinquish ownership for learning to the student by:</a:t>
            </a:r>
          </a:p>
          <a:p>
            <a:pPr lvl="1">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Creating learning communities and using teaching methods that emphasize students’ curiosity and experiences;</a:t>
            </a:r>
          </a:p>
          <a:p>
            <a:pPr lvl="1">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Creating learning communities that are autonomy-supportive;</a:t>
            </a:r>
          </a:p>
          <a:p>
            <a:pPr lvl="1">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Ensuring that learning is tied to activities that are intrinsically motivating or lead to the attainment of goals that are valued and based upon student preferences, interests, values.  </a:t>
            </a:r>
          </a:p>
          <a:p>
            <a:pPr>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Teachers provide competence supports by emphasizing mastery experiences, using assessment (both teacher-directed and student-directed) to provide supportive feedback, and aligning instruction with students’ strengths and abilities. </a:t>
            </a:r>
          </a:p>
          <a:p>
            <a:pPr>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Teachers provide relatedness supports by providing choice opportunities, supporting volition, and emphasizing the goal process and not just goal outcomes. </a:t>
            </a:r>
          </a:p>
          <a:p>
            <a:pPr>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Students take initiative in learning because learning is meaningful and of personal value to them. </a:t>
            </a:r>
          </a:p>
          <a:p>
            <a:pPr>
              <a:spcBef>
                <a:spcPts val="0"/>
              </a:spcBef>
              <a:spcAft>
                <a:spcPts val="600"/>
              </a:spcAft>
              <a:buFont typeface="Wingdings" panose="05000000000000000000" pitchFamily="2" charset="2"/>
              <a:buChar char="§"/>
            </a:pPr>
            <a:r>
              <a:rPr lang="en-US" sz="1600" dirty="0">
                <a:solidFill>
                  <a:schemeClr val="tx1"/>
                </a:solidFill>
                <a:latin typeface="Times New Roman" panose="02020603050405020304" pitchFamily="18" charset="0"/>
                <a:cs typeface="Times New Roman" panose="02020603050405020304" pitchFamily="18" charset="0"/>
              </a:rPr>
              <a:t>Students act volitionally because they are provided choices that are meaningful, meaningfully different, and autonomy-supportive. </a:t>
            </a:r>
          </a:p>
        </p:txBody>
      </p:sp>
      <p:pic>
        <p:nvPicPr>
          <p:cNvPr id="5122" name="Picture 2" descr="Image result for self-determined learning">
            <a:extLst>
              <a:ext uri="{FF2B5EF4-FFF2-40B4-BE49-F238E27FC236}">
                <a16:creationId xmlns:a16="http://schemas.microsoft.com/office/drawing/2014/main" id="{F5295693-7DCF-4A2C-9860-5074255F3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499" y="630203"/>
            <a:ext cx="1765219" cy="27262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elf-determined learning">
            <a:extLst>
              <a:ext uri="{FF2B5EF4-FFF2-40B4-BE49-F238E27FC236}">
                <a16:creationId xmlns:a16="http://schemas.microsoft.com/office/drawing/2014/main" id="{CE2E7D7D-4878-4F0A-8BD2-0C7CAF98B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4418" y="3517277"/>
            <a:ext cx="1816717" cy="272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9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642938"/>
            <a:ext cx="3416300" cy="5226050"/>
          </a:xfrm>
        </p:spPr>
        <p:txBody>
          <a:bodyPr anchor="t">
            <a:normAutofit/>
          </a:bodyPr>
          <a:lstStyle/>
          <a:p>
            <a:r>
              <a:rPr lang="en-US" sz="4400" b="1" dirty="0">
                <a:latin typeface="Times New Roman" panose="02020603050405020304" pitchFamily="18" charset="0"/>
                <a:cs typeface="Times New Roman" panose="02020603050405020304" pitchFamily="18" charset="0"/>
              </a:rPr>
              <a:t>Intervention and Measurement</a:t>
            </a:r>
          </a:p>
        </p:txBody>
      </p:sp>
      <p:sp>
        <p:nvSpPr>
          <p:cNvPr id="8" name="Content Placeholder 7"/>
          <p:cNvSpPr>
            <a:spLocks noGrp="1"/>
          </p:cNvSpPr>
          <p:nvPr>
            <p:ph idx="4294967295"/>
          </p:nvPr>
        </p:nvSpPr>
        <p:spPr>
          <a:xfrm>
            <a:off x="5345113" y="642938"/>
            <a:ext cx="6846887" cy="4005262"/>
          </a:xfrm>
        </p:spPr>
        <p:txBody>
          <a:bodyPr>
            <a:normAutofit/>
          </a:bodyPr>
          <a:lstStyle/>
          <a:p>
            <a:pPr marL="171450" lvl="1" indent="-171450"/>
            <a:r>
              <a:rPr lang="en-US" sz="2400" dirty="0">
                <a:latin typeface="Times New Roman" panose="02020603050405020304" pitchFamily="18" charset="0"/>
                <a:cs typeface="Times New Roman" panose="02020603050405020304" pitchFamily="18" charset="0"/>
              </a:rPr>
              <a:t>The Self-Determined Learning Model of Instruction</a:t>
            </a:r>
          </a:p>
          <a:p>
            <a:pPr marL="515937" lvl="2" indent="-171450"/>
            <a:r>
              <a:rPr lang="en-US" sz="1800" dirty="0">
                <a:latin typeface="Times New Roman" panose="02020603050405020304" pitchFamily="18" charset="0"/>
                <a:cs typeface="Times New Roman" panose="02020603050405020304" pitchFamily="18" charset="0"/>
              </a:rPr>
              <a:t>A teaching model design to support teachers to teach students to self-regulate goal setting and attainment…to enable them to engage in causal action.</a:t>
            </a:r>
          </a:p>
          <a:p>
            <a:pPr marL="515937" lvl="2" indent="-171450"/>
            <a:r>
              <a:rPr lang="en-US" sz="1800" dirty="0">
                <a:latin typeface="Times New Roman" panose="02020603050405020304" pitchFamily="18" charset="0"/>
                <a:cs typeface="Times New Roman" panose="02020603050405020304" pitchFamily="18" charset="0"/>
              </a:rPr>
              <a:t>Students are supported to learn to self-regulate problem solving to set relevant goals, create an action plan to achieve the goal, track their progress toward their goal, and adjust their action plan or goal as necessary.</a:t>
            </a:r>
          </a:p>
          <a:p>
            <a:pPr marL="515937" lvl="2" indent="-171450"/>
            <a:r>
              <a:rPr lang="en-US" sz="1800" dirty="0">
                <a:latin typeface="Times New Roman" panose="02020603050405020304" pitchFamily="18" charset="0"/>
                <a:cs typeface="Times New Roman" panose="02020603050405020304" pitchFamily="18" charset="0"/>
              </a:rPr>
              <a:t>Strong evidence base with students with disabilities. </a:t>
            </a:r>
          </a:p>
          <a:p>
            <a:pPr marL="171450" lvl="1" indent="-171450"/>
            <a:r>
              <a:rPr lang="en-US" sz="2400" dirty="0">
                <a:latin typeface="Times New Roman" panose="02020603050405020304" pitchFamily="18" charset="0"/>
                <a:cs typeface="Times New Roman" panose="02020603050405020304" pitchFamily="18" charset="0"/>
              </a:rPr>
              <a:t>The Self-Determination Inventory System</a:t>
            </a:r>
          </a:p>
          <a:p>
            <a:pPr marL="515937" lvl="2" indent="-171450"/>
            <a:r>
              <a:rPr lang="en-US" sz="1800" dirty="0">
                <a:latin typeface="Times New Roman" panose="02020603050405020304" pitchFamily="18" charset="0"/>
                <a:cs typeface="Times New Roman" panose="02020603050405020304" pitchFamily="18" charset="0"/>
              </a:rPr>
              <a:t>Self-Determination Inventory: Self-Report Version</a:t>
            </a:r>
          </a:p>
          <a:p>
            <a:pPr marL="515937" lvl="2" indent="-171450"/>
            <a:r>
              <a:rPr lang="en-US" sz="1800" dirty="0">
                <a:latin typeface="Times New Roman" panose="02020603050405020304" pitchFamily="18" charset="0"/>
                <a:cs typeface="Times New Roman" panose="02020603050405020304" pitchFamily="18" charset="0"/>
              </a:rPr>
              <a:t>Self-Determination Inventory: Adult-Report Version</a:t>
            </a:r>
          </a:p>
          <a:p>
            <a:pPr marL="515937" lvl="2" indent="-171450"/>
            <a:r>
              <a:rPr lang="en-US" sz="1800" dirty="0">
                <a:latin typeface="Times New Roman" panose="02020603050405020304" pitchFamily="18" charset="0"/>
                <a:cs typeface="Times New Roman" panose="02020603050405020304" pitchFamily="18" charset="0"/>
              </a:rPr>
              <a:t>Measures volitional action, causal action, action-control beliefs.</a:t>
            </a:r>
            <a:endParaRPr lang="en-US"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4713512" y="4863107"/>
            <a:ext cx="6847117" cy="1112658"/>
          </a:xfrm>
          <a:prstGeom prst="rect">
            <a:avLst/>
          </a:prstGeom>
        </p:spPr>
      </p:pic>
    </p:spTree>
    <p:extLst>
      <p:ext uri="{BB962C8B-B14F-4D97-AF65-F5344CB8AC3E}">
        <p14:creationId xmlns:p14="http://schemas.microsoft.com/office/powerpoint/2010/main" val="422748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DB277527-9769-4CD0-B6D8-CB3B949A6A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05BF60F8-E60F-4661-93ED-032AE00DD41D}"/>
              </a:ext>
            </a:extLst>
          </p:cNvPr>
          <p:cNvSpPr txBox="1">
            <a:spLocks noChangeArrowheads="1"/>
          </p:cNvSpPr>
          <p:nvPr/>
        </p:nvSpPr>
        <p:spPr>
          <a:xfrm>
            <a:off x="1828800" y="76200"/>
            <a:ext cx="8839200" cy="1143000"/>
          </a:xfrm>
          <a:prstGeom prst="rect">
            <a:avLst/>
          </a:prstGeom>
        </p:spPr>
        <p:txBody>
          <a:bodyPr>
            <a:normAutofit fontScale="975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defRPr/>
            </a:pPr>
            <a:r>
              <a:rPr lang="en-US" sz="4000" b="1" cap="none" dirty="0">
                <a:solidFill>
                  <a:srgbClr val="FFCC66"/>
                </a:solidFill>
                <a:effectLst>
                  <a:outerShdw blurRad="38100" dist="38100" dir="2700000" algn="tl">
                    <a:srgbClr val="000000">
                      <a:alpha val="43137"/>
                    </a:srgbClr>
                  </a:outerShdw>
                  <a:reflection blurRad="12700" stA="48000" endA="300" endPos="55000" dir="5400000" sy="-90000" algn="bl" rotWithShape="0"/>
                </a:effectLst>
                <a:latin typeface="Century" panose="02040604050505020304" pitchFamily="18" charset="0"/>
              </a:rPr>
              <a:t>…or a Bridge to Nowhere?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121275"/>
            <a:ext cx="10058400" cy="822325"/>
          </a:xfrm>
        </p:spPr>
        <p:txBody>
          <a:bodyPr vert="horz" lIns="91440" tIns="45720" rIns="91440" bIns="45720" numCol="1" rtlCol="0" anchor="b" anchorCtr="0" compatLnSpc="1">
            <a:prstTxWarp prst="textNoShape">
              <a:avLst/>
            </a:prstTxWarp>
            <a:normAutofit/>
          </a:bodyPr>
          <a:lstStyle/>
          <a:p>
            <a:r>
              <a:rPr lang="en-US" altLang="x-none" sz="3600" b="1" dirty="0">
                <a:solidFill>
                  <a:srgbClr val="FFFFFF"/>
                </a:solidFill>
                <a:latin typeface="Times New Roman" panose="02020603050405020304" pitchFamily="18" charset="0"/>
                <a:cs typeface="Times New Roman" panose="02020603050405020304" pitchFamily="18" charset="0"/>
              </a:rPr>
              <a:t>Self-Determined Learning Model of Instruction </a:t>
            </a:r>
          </a:p>
        </p:txBody>
      </p:sp>
      <p:pic>
        <p:nvPicPr>
          <p:cNvPr id="3" name="Picture 2"/>
          <p:cNvPicPr>
            <a:picLocks noChangeAspect="1"/>
          </p:cNvPicPr>
          <p:nvPr/>
        </p:nvPicPr>
        <p:blipFill>
          <a:blip r:embed="rId3"/>
          <a:stretch>
            <a:fillRect/>
          </a:stretch>
        </p:blipFill>
        <p:spPr>
          <a:xfrm>
            <a:off x="619372" y="640080"/>
            <a:ext cx="3637024" cy="4790786"/>
          </a:xfrm>
          <a:prstGeom prst="rect">
            <a:avLst/>
          </a:prstGeom>
        </p:spPr>
      </p:pic>
      <p:pic>
        <p:nvPicPr>
          <p:cNvPr id="8" name="Picture 7"/>
          <p:cNvPicPr>
            <a:picLocks noChangeAspect="1"/>
          </p:cNvPicPr>
          <p:nvPr/>
        </p:nvPicPr>
        <p:blipFill>
          <a:blip r:embed="rId4"/>
          <a:stretch>
            <a:fillRect/>
          </a:stretch>
        </p:blipFill>
        <p:spPr>
          <a:xfrm>
            <a:off x="4381903" y="640079"/>
            <a:ext cx="3990435" cy="4481195"/>
          </a:xfrm>
          <a:prstGeom prst="rect">
            <a:avLst/>
          </a:prstGeom>
        </p:spPr>
      </p:pic>
      <p:pic>
        <p:nvPicPr>
          <p:cNvPr id="4" name="Picture 3"/>
          <p:cNvPicPr>
            <a:picLocks noChangeAspect="1"/>
          </p:cNvPicPr>
          <p:nvPr/>
        </p:nvPicPr>
        <p:blipFill>
          <a:blip r:embed="rId5"/>
          <a:stretch>
            <a:fillRect/>
          </a:stretch>
        </p:blipFill>
        <p:spPr>
          <a:xfrm>
            <a:off x="8357098" y="640080"/>
            <a:ext cx="3805084" cy="4481194"/>
          </a:xfrm>
          <a:prstGeom prst="rect">
            <a:avLst/>
          </a:prstGeom>
        </p:spPr>
      </p:pic>
    </p:spTree>
    <p:extLst>
      <p:ext uri="{BB962C8B-B14F-4D97-AF65-F5344CB8AC3E}">
        <p14:creationId xmlns:p14="http://schemas.microsoft.com/office/powerpoint/2010/main" val="99145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1029">
            <a:extLst>
              <a:ext uri="{FF2B5EF4-FFF2-40B4-BE49-F238E27FC236}">
                <a16:creationId xmlns:a16="http://schemas.microsoft.com/office/drawing/2014/main" id="{194B3E94-D73E-4669-8F06-441062D1E1D2}"/>
              </a:ext>
            </a:extLst>
          </p:cNvPr>
          <p:cNvSpPr>
            <a:spLocks noGrp="1" noChangeArrowheads="1"/>
          </p:cNvSpPr>
          <p:nvPr>
            <p:ph type="title"/>
          </p:nvPr>
        </p:nvSpPr>
        <p:spPr>
          <a:xfrm>
            <a:off x="5431472" y="609600"/>
            <a:ext cx="4344124" cy="1320800"/>
          </a:xfrm>
        </p:spPr>
        <p:txBody>
          <a:bodyPr vert="horz" lIns="91440" tIns="45720" rIns="91440" bIns="45720" rtlCol="0" anchor="t">
            <a:normAutofit fontScale="90000"/>
          </a:bodyPr>
          <a:lstStyle/>
          <a:p>
            <a:pPr>
              <a:lnSpc>
                <a:spcPct val="90000"/>
              </a:lnSpc>
            </a:pPr>
            <a:r>
              <a:rPr lang="en-US" altLang="en-US" sz="3200" b="1" dirty="0">
                <a:latin typeface="Times New Roman" panose="02020603050405020304" pitchFamily="18" charset="0"/>
                <a:cs typeface="Times New Roman" panose="02020603050405020304" pitchFamily="18" charset="0"/>
              </a:rPr>
              <a:t>Why is Self-Determination Important?</a:t>
            </a:r>
          </a:p>
        </p:txBody>
      </p:sp>
      <p:sp>
        <p:nvSpPr>
          <p:cNvPr id="49154" name="Rectangle 3">
            <a:extLst>
              <a:ext uri="{FF2B5EF4-FFF2-40B4-BE49-F238E27FC236}">
                <a16:creationId xmlns:a16="http://schemas.microsoft.com/office/drawing/2014/main" id="{02FFB664-6958-4B83-AE44-2782E29D082C}"/>
              </a:ext>
            </a:extLst>
          </p:cNvPr>
          <p:cNvSpPr>
            <a:spLocks noGrp="1" noChangeArrowheads="1"/>
          </p:cNvSpPr>
          <p:nvPr>
            <p:ph type="body" sz="half" idx="2"/>
          </p:nvPr>
        </p:nvSpPr>
        <p:spPr>
          <a:xfrm>
            <a:off x="5209563" y="2160589"/>
            <a:ext cx="4064439" cy="3880773"/>
          </a:xfrm>
        </p:spPr>
        <p:txBody>
          <a:bodyPr vert="horz" lIns="91440" tIns="45720" rIns="91440" bIns="45720" rtlCol="0">
            <a:normAutofit/>
          </a:bodyPr>
          <a:lstStyle/>
          <a:p>
            <a:pPr marL="0" indent="0">
              <a:defRPr/>
            </a:pPr>
            <a:r>
              <a:rPr lang="en-US" sz="2400" dirty="0">
                <a:latin typeface="Times New Roman" panose="02020603050405020304" pitchFamily="18" charset="0"/>
                <a:cs typeface="Times New Roman" panose="02020603050405020304" pitchFamily="18" charset="0"/>
              </a:rPr>
              <a:t>“When I moved to New Bedford, I wanted to open a checking account.  I went over to the bank and gave the $10 to open the account and asked them if there would be a problem.  They said no.  But, when I went back a couple of days later, they said they couldn’t understand my signature.”</a:t>
            </a:r>
          </a:p>
        </p:txBody>
      </p:sp>
      <p:pic>
        <p:nvPicPr>
          <p:cNvPr id="12" name="Picture 4" descr="raygagneweb">
            <a:extLst>
              <a:ext uri="{FF2B5EF4-FFF2-40B4-BE49-F238E27FC236}">
                <a16:creationId xmlns:a16="http://schemas.microsoft.com/office/drawing/2014/main" id="{6CB697FE-2296-41E3-8F47-47781AC465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55" r="-2" b="3053"/>
          <a:stretch/>
        </p:blipFill>
        <p:spPr bwMode="auto">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916" name="Rectangle 1029">
            <a:extLst>
              <a:ext uri="{FF2B5EF4-FFF2-40B4-BE49-F238E27FC236}">
                <a16:creationId xmlns:a16="http://schemas.microsoft.com/office/drawing/2014/main" id="{6788F79D-6D4D-4C5F-9F6F-E6D83C9A62BC}"/>
              </a:ext>
            </a:extLst>
          </p:cNvPr>
          <p:cNvSpPr>
            <a:spLocks noGrp="1" noChangeArrowheads="1"/>
          </p:cNvSpPr>
          <p:nvPr>
            <p:ph type="title"/>
          </p:nvPr>
        </p:nvSpPr>
        <p:spPr>
          <a:xfrm>
            <a:off x="1097280" y="516835"/>
            <a:ext cx="5977937" cy="1666501"/>
          </a:xfrm>
        </p:spPr>
        <p:txBody>
          <a:bodyPr>
            <a:normAutofit/>
          </a:bodyPr>
          <a:lstStyle/>
          <a:p>
            <a:pPr eaLnBrk="1" hangingPunct="1"/>
            <a:r>
              <a:rPr lang="en-US" altLang="en-US" sz="4000" b="1">
                <a:solidFill>
                  <a:srgbClr val="FFFFFF"/>
                </a:solidFill>
                <a:latin typeface="Times New Roman" panose="02020603050405020304" pitchFamily="18" charset="0"/>
                <a:cs typeface="Times New Roman" panose="02020603050405020304" pitchFamily="18" charset="0"/>
              </a:rPr>
              <a:t>Why is Self-Determination Important?</a:t>
            </a:r>
          </a:p>
        </p:txBody>
      </p:sp>
      <p:sp>
        <p:nvSpPr>
          <p:cNvPr id="50179" name="Rectangle 2">
            <a:extLst>
              <a:ext uri="{FF2B5EF4-FFF2-40B4-BE49-F238E27FC236}">
                <a16:creationId xmlns:a16="http://schemas.microsoft.com/office/drawing/2014/main" id="{50D7B003-CCBB-4EDA-A853-3599EC880DBF}"/>
              </a:ext>
            </a:extLst>
          </p:cNvPr>
          <p:cNvSpPr>
            <a:spLocks noGrp="1" noChangeArrowheads="1"/>
          </p:cNvSpPr>
          <p:nvPr>
            <p:ph type="body" sz="half" idx="4294967295"/>
          </p:nvPr>
        </p:nvSpPr>
        <p:spPr>
          <a:xfrm>
            <a:off x="1097279" y="2236304"/>
            <a:ext cx="5977938" cy="3652667"/>
          </a:xfrm>
        </p:spPr>
        <p:txBody>
          <a:bodyPr>
            <a:normAutofit/>
          </a:bodyPr>
          <a:lstStyle/>
          <a:p>
            <a:pPr marL="0" indent="0">
              <a:buNone/>
              <a:defRPr/>
            </a:pPr>
            <a:r>
              <a:rPr lang="en-US" sz="1800">
                <a:solidFill>
                  <a:srgbClr val="FFFFFF"/>
                </a:solidFill>
                <a:latin typeface="Times New Roman" pitchFamily="18" charset="0"/>
                <a:cs typeface="Times New Roman" pitchFamily="18" charset="0"/>
              </a:rPr>
              <a:t>“I thought about this and realized that I had a checking account before I moved, and that had worked fine.  The next morning, I put on a suit and tie and went down to the main branch.  I asked to see the bank president.  They told me he was in a meeting.  I told them I would wait.”</a:t>
            </a:r>
          </a:p>
        </p:txBody>
      </p:sp>
      <p:sp>
        <p:nvSpPr>
          <p:cNvPr id="78" name="Rectangle 77">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8915" name="Picture 4" descr="sdlifespancover">
            <a:extLst>
              <a:ext uri="{FF2B5EF4-FFF2-40B4-BE49-F238E27FC236}">
                <a16:creationId xmlns:a16="http://schemas.microsoft.com/office/drawing/2014/main" id="{525444EC-2DC4-4B89-8ECC-2B8BB801ED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51982" y="972755"/>
            <a:ext cx="3294253" cy="48906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1029">
            <a:extLst>
              <a:ext uri="{FF2B5EF4-FFF2-40B4-BE49-F238E27FC236}">
                <a16:creationId xmlns:a16="http://schemas.microsoft.com/office/drawing/2014/main" id="{71F53BCB-97CD-418E-9D32-B830736242FA}"/>
              </a:ext>
            </a:extLst>
          </p:cNvPr>
          <p:cNvSpPr>
            <a:spLocks noGrp="1" noChangeArrowheads="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altLang="en-US" sz="2800" b="1" dirty="0">
                <a:latin typeface="Times New Roman" panose="02020603050405020304" pitchFamily="18" charset="0"/>
                <a:cs typeface="Times New Roman" panose="02020603050405020304" pitchFamily="18" charset="0"/>
              </a:rPr>
              <a:t>Why is Self-Determination Important?</a:t>
            </a:r>
          </a:p>
        </p:txBody>
      </p:sp>
      <p:sp>
        <p:nvSpPr>
          <p:cNvPr id="51202" name="Rectangle 2">
            <a:extLst>
              <a:ext uri="{FF2B5EF4-FFF2-40B4-BE49-F238E27FC236}">
                <a16:creationId xmlns:a16="http://schemas.microsoft.com/office/drawing/2014/main" id="{C0173F04-6538-4700-9144-44451A1CB398}"/>
              </a:ext>
            </a:extLst>
          </p:cNvPr>
          <p:cNvSpPr>
            <a:spLocks noGrp="1" noChangeArrowheads="1"/>
          </p:cNvSpPr>
          <p:nvPr>
            <p:ph type="body" sz="half" idx="2"/>
          </p:nvPr>
        </p:nvSpPr>
        <p:spPr>
          <a:xfrm>
            <a:off x="5209563" y="2160589"/>
            <a:ext cx="4064439" cy="3880773"/>
          </a:xfrm>
        </p:spPr>
        <p:txBody>
          <a:bodyPr vert="horz" lIns="91440" tIns="45720" rIns="91440" bIns="45720" rtlCol="0">
            <a:normAutofit fontScale="92500" lnSpcReduction="10000"/>
          </a:bodyPr>
          <a:lstStyle/>
          <a:p>
            <a:pPr marL="0" indent="0">
              <a:defRPr/>
            </a:pPr>
            <a:r>
              <a:rPr lang="en-US" dirty="0">
                <a:latin typeface="Times New Roman" panose="02020603050405020304" pitchFamily="18" charset="0"/>
                <a:cs typeface="Times New Roman" panose="02020603050405020304" pitchFamily="18" charset="0"/>
              </a:rPr>
              <a:t>“I waited for about 2 minutes and he came out.  He brought me into a room and asked me what the problem was.  I told him.  I also brought my canceled checks and showed him that I had an account before.  He apologized and I got my checking account.</a:t>
            </a:r>
          </a:p>
          <a:p>
            <a:pPr marL="0" indent="0">
              <a:defRPr/>
            </a:pPr>
            <a:endParaRPr lang="en-US" dirty="0">
              <a:latin typeface="Times New Roman" panose="02020603050405020304" pitchFamily="18" charset="0"/>
              <a:cs typeface="Times New Roman" panose="02020603050405020304" pitchFamily="18" charset="0"/>
            </a:endParaRPr>
          </a:p>
          <a:p>
            <a:pPr marL="0" indent="0">
              <a:defRPr/>
            </a:pPr>
            <a:r>
              <a:rPr lang="en-US" dirty="0">
                <a:latin typeface="Times New Roman" panose="02020603050405020304" pitchFamily="18" charset="0"/>
                <a:cs typeface="Times New Roman" panose="02020603050405020304" pitchFamily="18" charset="0"/>
              </a:rPr>
              <a:t>That is why self-determination is important to me.”</a:t>
            </a:r>
          </a:p>
          <a:p>
            <a:pPr marL="0" indent="0">
              <a:defRPr/>
            </a:pPr>
            <a:endParaRPr lang="en-US" dirty="0">
              <a:latin typeface="Times New Roman" panose="02020603050405020304" pitchFamily="18" charset="0"/>
              <a:cs typeface="Times New Roman" panose="02020603050405020304" pitchFamily="18" charset="0"/>
            </a:endParaRPr>
          </a:p>
          <a:p>
            <a:pPr marL="0" indent="0">
              <a:buNone/>
              <a:defRPr/>
            </a:pPr>
            <a:r>
              <a:rPr lang="en-US" dirty="0">
                <a:latin typeface="Times New Roman" panose="02020603050405020304" pitchFamily="18" charset="0"/>
                <a:cs typeface="Times New Roman" panose="02020603050405020304" pitchFamily="18" charset="0"/>
              </a:rPr>
              <a:t>Raymond Gagne</a:t>
            </a:r>
          </a:p>
        </p:txBody>
      </p:sp>
      <p:pic>
        <p:nvPicPr>
          <p:cNvPr id="40964" name="Picture 4" descr="raygagneweb">
            <a:extLst>
              <a:ext uri="{FF2B5EF4-FFF2-40B4-BE49-F238E27FC236}">
                <a16:creationId xmlns:a16="http://schemas.microsoft.com/office/drawing/2014/main" id="{D4AEE920-79D6-4CA8-9AD4-2065361150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55" r="-2" b="3053"/>
          <a:stretch/>
        </p:blipFill>
        <p:spPr bwMode="auto">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5CCF94E-3191-4E3B-B7DE-309B8C4CA7F5}"/>
              </a:ext>
            </a:extLst>
          </p:cNvPr>
          <p:cNvPicPr>
            <a:picLocks noChangeAspect="1"/>
          </p:cNvPicPr>
          <p:nvPr/>
        </p:nvPicPr>
        <p:blipFill>
          <a:blip r:embed="rId3"/>
          <a:stretch>
            <a:fillRect/>
          </a:stretch>
        </p:blipFill>
        <p:spPr>
          <a:xfrm>
            <a:off x="633999" y="922961"/>
            <a:ext cx="6275667" cy="5012078"/>
          </a:xfrm>
          <a:prstGeom prst="rect">
            <a:avLst/>
          </a:prstGeom>
        </p:spPr>
      </p:pic>
      <p:sp>
        <p:nvSpPr>
          <p:cNvPr id="73" name="Rectangle 72">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98" name="Rectangle 2"/>
          <p:cNvSpPr>
            <a:spLocks noGrp="1" noChangeArrowheads="1"/>
          </p:cNvSpPr>
          <p:nvPr>
            <p:ph type="ctrTitle"/>
          </p:nvPr>
        </p:nvSpPr>
        <p:spPr>
          <a:xfrm>
            <a:off x="8096885" y="640080"/>
            <a:ext cx="3659246" cy="2926080"/>
          </a:xfrm>
        </p:spPr>
        <p:txBody>
          <a:bodyPr>
            <a:normAutofit/>
          </a:bodyPr>
          <a:lstStyle/>
          <a:p>
            <a:pPr>
              <a:defRPr/>
            </a:pPr>
            <a:r>
              <a:rPr lang="en-US" altLang="en-US" sz="2100" b="1">
                <a:solidFill>
                  <a:srgbClr val="FFFFFF"/>
                </a:solidFill>
                <a:latin typeface="Times New Roman" panose="02020603050405020304" pitchFamily="18" charset="0"/>
                <a:cs typeface="Times New Roman" panose="02020603050405020304" pitchFamily="18" charset="0"/>
                <a:hlinkClick r:id="rId4"/>
              </a:rPr>
              <a:t>http://wehmeyer.pbworks.com</a:t>
            </a:r>
            <a:r>
              <a:rPr lang="en-US" altLang="en-US" sz="2100" b="1">
                <a:solidFill>
                  <a:srgbClr val="FFFFFF"/>
                </a:solidFill>
                <a:latin typeface="Times New Roman" panose="02020603050405020304" pitchFamily="18" charset="0"/>
                <a:cs typeface="Times New Roman" panose="02020603050405020304" pitchFamily="18" charset="0"/>
              </a:rPr>
              <a:t> </a:t>
            </a:r>
          </a:p>
        </p:txBody>
      </p:sp>
      <p:sp>
        <p:nvSpPr>
          <p:cNvPr id="75" name="Rectangle 74">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80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60" name="Rectangle 24"/>
          <p:cNvSpPr>
            <a:spLocks noGrp="1" noChangeArrowheads="1"/>
          </p:cNvSpPr>
          <p:nvPr>
            <p:ph type="title"/>
          </p:nvPr>
        </p:nvSpPr>
        <p:spPr>
          <a:xfrm>
            <a:off x="1219200" y="850934"/>
            <a:ext cx="7936992" cy="841248"/>
          </a:xfrm>
        </p:spPr>
        <p:txBody>
          <a:bodyPr/>
          <a:lstStyle/>
          <a:p>
            <a:pPr>
              <a:defRPr/>
            </a:pPr>
            <a:r>
              <a:rPr lang="en-US" sz="4000" b="1" dirty="0">
                <a:latin typeface="Times New Roman" panose="02020603050405020304" pitchFamily="18" charset="0"/>
                <a:cs typeface="Times New Roman" panose="02020603050405020304" pitchFamily="18" charset="0"/>
              </a:rPr>
              <a:t>When I Grow Up, I Want…</a:t>
            </a:r>
          </a:p>
        </p:txBody>
      </p:sp>
      <p:sp>
        <p:nvSpPr>
          <p:cNvPr id="782338" name="Rectangle 2"/>
          <p:cNvSpPr>
            <a:spLocks noGrp="1" noChangeArrowheads="1"/>
          </p:cNvSpPr>
          <p:nvPr>
            <p:ph sz="half" idx="1"/>
          </p:nvPr>
        </p:nvSpPr>
        <p:spPr>
          <a:xfrm>
            <a:off x="1981200" y="1828801"/>
            <a:ext cx="4033838" cy="4302125"/>
          </a:xfrm>
        </p:spPr>
        <p:txBody>
          <a:bodyPr>
            <a:normAutofit/>
          </a:bodyPr>
          <a:lstStyle/>
          <a:p>
            <a:pPr>
              <a:spcAft>
                <a:spcPts val="0"/>
              </a:spcAft>
              <a:buNone/>
              <a:defRPr/>
            </a:pPr>
            <a:r>
              <a:rPr lang="en-US" dirty="0">
                <a:latin typeface="Times New Roman" panose="02020603050405020304" pitchFamily="18" charset="0"/>
                <a:cs typeface="Times New Roman" panose="02020603050405020304" pitchFamily="18" charset="0"/>
              </a:rPr>
              <a:t> </a:t>
            </a:r>
          </a:p>
        </p:txBody>
      </p:sp>
      <p:sp>
        <p:nvSpPr>
          <p:cNvPr id="782339" name="Rectangle 3"/>
          <p:cNvSpPr>
            <a:spLocks noGrp="1" noChangeArrowheads="1"/>
          </p:cNvSpPr>
          <p:nvPr>
            <p:ph sz="half" idx="2"/>
          </p:nvPr>
        </p:nvSpPr>
        <p:spPr>
          <a:xfrm>
            <a:off x="3341016" y="5635627"/>
            <a:ext cx="6183983" cy="495299"/>
          </a:xfrm>
        </p:spPr>
        <p:txBody>
          <a:bodyPr>
            <a:noAutofit/>
          </a:bodyPr>
          <a:lstStyle/>
          <a:p>
            <a:pPr marL="0" indent="0">
              <a:spcAft>
                <a:spcPts val="0"/>
              </a:spcAft>
              <a:buNone/>
              <a:defRPr/>
            </a:pPr>
            <a:r>
              <a:rPr lang="en-US" sz="2800" b="1" dirty="0">
                <a:latin typeface="Times New Roman" panose="02020603050405020304" pitchFamily="18" charset="0"/>
                <a:cs typeface="Times New Roman" panose="02020603050405020304" pitchFamily="18" charset="0"/>
              </a:rPr>
              <a:t>…to paid less for doing the same job.</a:t>
            </a:r>
          </a:p>
        </p:txBody>
      </p:sp>
      <p:grpSp>
        <p:nvGrpSpPr>
          <p:cNvPr id="25605" name="Group 11"/>
          <p:cNvGrpSpPr>
            <a:grpSpLocks/>
          </p:cNvGrpSpPr>
          <p:nvPr/>
        </p:nvGrpSpPr>
        <p:grpSpPr bwMode="auto">
          <a:xfrm>
            <a:off x="3962400" y="63500"/>
            <a:ext cx="4268788" cy="1066800"/>
            <a:chOff x="0" y="4241"/>
            <a:chExt cx="2689" cy="672"/>
          </a:xfrm>
        </p:grpSpPr>
        <p:sp>
          <p:nvSpPr>
            <p:cNvPr id="25613" name="Rectangle 12"/>
            <p:cNvSpPr>
              <a:spLocks noChangeArrowheads="1"/>
            </p:cNvSpPr>
            <p:nvPr/>
          </p:nvSpPr>
          <p:spPr bwMode="auto">
            <a:xfrm>
              <a:off x="0" y="4241"/>
              <a:ext cx="26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endParaRPr lang="en-US" altLang="en-US" sz="1800">
                <a:solidFill>
                  <a:schemeClr val="tx1"/>
                </a:solidFill>
                <a:latin typeface="Times New Roman" panose="02020603050405020304" pitchFamily="18" charset="0"/>
                <a:cs typeface="Times New Roman" panose="02020603050405020304" pitchFamily="18" charset="0"/>
              </a:endParaRPr>
            </a:p>
          </p:txBody>
        </p:sp>
        <p:sp>
          <p:nvSpPr>
            <p:cNvPr id="25614" name="Rectangle 13"/>
            <p:cNvSpPr>
              <a:spLocks noChangeArrowheads="1"/>
            </p:cNvSpPr>
            <p:nvPr/>
          </p:nvSpPr>
          <p:spPr bwMode="auto">
            <a:xfrm>
              <a:off x="0" y="4241"/>
              <a:ext cx="2689"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eaLnBrk="1" hangingPunct="1">
                <a:spcBef>
                  <a:spcPct val="0"/>
                </a:spcBef>
                <a:buClrTx/>
                <a:buSzTx/>
                <a:buFontTx/>
                <a:buNone/>
              </a:pPr>
              <a:r>
                <a:rPr lang="en-US" altLang="en-US" sz="2400">
                  <a:solidFill>
                    <a:schemeClr val="tx1"/>
                  </a:solidFill>
                  <a:latin typeface="Times New Roman" panose="02020603050405020304" pitchFamily="18" charset="0"/>
                  <a:cs typeface="Times New Roman" panose="02020603050405020304" pitchFamily="18" charset="0"/>
                </a:rPr>
                <a:t>  </a:t>
              </a:r>
              <a:r>
                <a:rPr lang="en-US" altLang="en-US" sz="6400">
                  <a:solidFill>
                    <a:schemeClr val="tx1"/>
                  </a:solidFill>
                  <a:latin typeface="Times New Roman" panose="02020603050405020304" pitchFamily="18" charset="0"/>
                  <a:cs typeface="Times New Roman" panose="02020603050405020304" pitchFamily="18" charset="0"/>
                </a:rPr>
                <a:t> </a:t>
              </a:r>
              <a:r>
                <a:rPr lang="en-US" altLang="en-US" sz="2400">
                  <a:solidFill>
                    <a:schemeClr val="tx1"/>
                  </a:solidFill>
                  <a:latin typeface="Times New Roman" panose="02020603050405020304" pitchFamily="18" charset="0"/>
                  <a:cs typeface="Times New Roman" panose="02020603050405020304" pitchFamily="18" charset="0"/>
                </a:rPr>
                <a:t>                 </a:t>
              </a:r>
            </a:p>
          </p:txBody>
        </p:sp>
      </p:grpSp>
      <p:grpSp>
        <p:nvGrpSpPr>
          <p:cNvPr id="25606" name="Group 14"/>
          <p:cNvGrpSpPr>
            <a:grpSpLocks/>
          </p:cNvGrpSpPr>
          <p:nvPr/>
        </p:nvGrpSpPr>
        <p:grpSpPr bwMode="auto">
          <a:xfrm>
            <a:off x="3962400" y="63500"/>
            <a:ext cx="4268788" cy="1066800"/>
            <a:chOff x="0" y="4241"/>
            <a:chExt cx="2689" cy="672"/>
          </a:xfrm>
        </p:grpSpPr>
        <p:sp>
          <p:nvSpPr>
            <p:cNvPr id="25611" name="Rectangle 15"/>
            <p:cNvSpPr>
              <a:spLocks noChangeArrowheads="1"/>
            </p:cNvSpPr>
            <p:nvPr/>
          </p:nvSpPr>
          <p:spPr bwMode="auto">
            <a:xfrm>
              <a:off x="0" y="4241"/>
              <a:ext cx="26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endParaRPr lang="en-US" altLang="en-US" sz="1800">
                <a:solidFill>
                  <a:schemeClr val="tx1"/>
                </a:solidFill>
                <a:latin typeface="Times New Roman" panose="02020603050405020304" pitchFamily="18" charset="0"/>
                <a:cs typeface="Times New Roman" panose="02020603050405020304" pitchFamily="18" charset="0"/>
              </a:endParaRPr>
            </a:p>
          </p:txBody>
        </p:sp>
        <p:sp>
          <p:nvSpPr>
            <p:cNvPr id="25612" name="Rectangle 16"/>
            <p:cNvSpPr>
              <a:spLocks noChangeArrowheads="1"/>
            </p:cNvSpPr>
            <p:nvPr/>
          </p:nvSpPr>
          <p:spPr bwMode="auto">
            <a:xfrm>
              <a:off x="0" y="4241"/>
              <a:ext cx="2689"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ctr">
                <a:spcBef>
                  <a:spcPct val="0"/>
                </a:spcBef>
                <a:buClrTx/>
                <a:buSzTx/>
                <a:buFontTx/>
                <a:buNone/>
              </a:pP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6400" dirty="0">
                  <a:solidFill>
                    <a:schemeClr val="tx1"/>
                  </a:solidFill>
                  <a:latin typeface="Times New Roman" panose="02020603050405020304" pitchFamily="18" charset="0"/>
                  <a:cs typeface="Times New Roman" panose="02020603050405020304" pitchFamily="18" charset="0"/>
                </a:rPr>
                <a:t> </a:t>
              </a:r>
              <a:r>
                <a:rPr lang="en-US" altLang="en-US" sz="2400" dirty="0">
                  <a:solidFill>
                    <a:schemeClr val="tx1"/>
                  </a:solidFill>
                  <a:latin typeface="Times New Roman" panose="02020603050405020304" pitchFamily="18" charset="0"/>
                  <a:cs typeface="Times New Roman" panose="02020603050405020304" pitchFamily="18" charset="0"/>
                </a:rPr>
                <a:t>                 </a:t>
              </a:r>
            </a:p>
          </p:txBody>
        </p:sp>
      </p:grpSp>
      <p:pic>
        <p:nvPicPr>
          <p:cNvPr id="25607" name="Picture 17" descr="mon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90458"/>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8" descr="mon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203" y="2451936"/>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2" descr="mon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641" y="3937836"/>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23" descr="mon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417" y="4652211"/>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58200" y="2781579"/>
            <a:ext cx="2895600" cy="523220"/>
          </a:xfrm>
          <a:prstGeom prst="rect">
            <a:avLst/>
          </a:prstGeom>
          <a:noFill/>
        </p:spPr>
        <p:txBody>
          <a:bodyPr wrap="square" rtlCol="0">
            <a:spAutoFit/>
          </a:bodyPr>
          <a:lstStyle/>
          <a:p>
            <a:pPr>
              <a:defRPr/>
            </a:pPr>
            <a:r>
              <a:rPr lang="en-US" sz="2800" b="1" dirty="0">
                <a:latin typeface="Times New Roman" panose="02020603050405020304" pitchFamily="18" charset="0"/>
                <a:cs typeface="Times New Roman" panose="02020603050405020304" pitchFamily="18" charset="0"/>
              </a:rPr>
              <a:t>…to file all day.</a:t>
            </a:r>
          </a:p>
        </p:txBody>
      </p:sp>
      <p:sp>
        <p:nvSpPr>
          <p:cNvPr id="3" name="TextBox 2"/>
          <p:cNvSpPr txBox="1"/>
          <p:nvPr/>
        </p:nvSpPr>
        <p:spPr>
          <a:xfrm>
            <a:off x="3421064" y="3328834"/>
            <a:ext cx="4500562" cy="523220"/>
          </a:xfrm>
          <a:prstGeom prst="rect">
            <a:avLst/>
          </a:prstGeom>
          <a:noFill/>
        </p:spPr>
        <p:txBody>
          <a:bodyPr wrap="square" rtlCol="0">
            <a:spAutoFit/>
          </a:bodyPr>
          <a:lstStyle/>
          <a:p>
            <a:pPr>
              <a:defRPr/>
            </a:pPr>
            <a:r>
              <a:rPr lang="en-US" sz="2800" b="1" dirty="0">
                <a:latin typeface="Times New Roman" panose="02020603050405020304" pitchFamily="18" charset="0"/>
                <a:cs typeface="Times New Roman" panose="02020603050405020304" pitchFamily="18" charset="0"/>
              </a:rPr>
              <a:t>…to be replaced on a whim.</a:t>
            </a:r>
          </a:p>
        </p:txBody>
      </p:sp>
      <p:sp>
        <p:nvSpPr>
          <p:cNvPr id="4" name="TextBox 3"/>
          <p:cNvSpPr txBox="1"/>
          <p:nvPr/>
        </p:nvSpPr>
        <p:spPr>
          <a:xfrm>
            <a:off x="6868597" y="4930098"/>
            <a:ext cx="4713803" cy="523220"/>
          </a:xfrm>
          <a:prstGeom prst="rect">
            <a:avLst/>
          </a:prstGeom>
          <a:noFill/>
        </p:spPr>
        <p:txBody>
          <a:bodyPr wrap="square" rtlCol="0">
            <a:spAutoFit/>
          </a:bodyPr>
          <a:lstStyle/>
          <a:p>
            <a:pPr>
              <a:defRPr/>
            </a:pPr>
            <a:r>
              <a:rPr lang="en-US" sz="2800" b="1" dirty="0">
                <a:latin typeface="Times New Roman" panose="02020603050405020304" pitchFamily="18" charset="0"/>
                <a:cs typeface="Times New Roman" panose="02020603050405020304" pitchFamily="18" charset="0"/>
              </a:rPr>
              <a:t>…to be underappreciated.</a:t>
            </a:r>
          </a:p>
        </p:txBody>
      </p:sp>
    </p:spTree>
    <p:extLst>
      <p:ext uri="{BB962C8B-B14F-4D97-AF65-F5344CB8AC3E}">
        <p14:creationId xmlns:p14="http://schemas.microsoft.com/office/powerpoint/2010/main" val="144409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b="1" dirty="0">
                <a:latin typeface="Times New Roman" panose="02020603050405020304" pitchFamily="18" charset="0"/>
                <a:cs typeface="Times New Roman" panose="02020603050405020304" pitchFamily="18" charset="0"/>
              </a:rPr>
              <a:t>This Matters</a:t>
            </a:r>
          </a:p>
        </p:txBody>
      </p:sp>
      <p:sp>
        <p:nvSpPr>
          <p:cNvPr id="2" name="Content Placeholder 1"/>
          <p:cNvSpPr>
            <a:spLocks noGrp="1"/>
          </p:cNvSpPr>
          <p:nvPr>
            <p:ph idx="1"/>
          </p:nvPr>
        </p:nvSpPr>
        <p:spPr>
          <a:xfrm>
            <a:off x="1097280" y="2084770"/>
            <a:ext cx="9570720" cy="3784323"/>
          </a:xfrm>
        </p:spPr>
        <p:txBody>
          <a:bodyPr/>
          <a:lstStyle/>
          <a:p>
            <a:endParaRPr lang="en-US"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196" y="1931916"/>
            <a:ext cx="6907874" cy="3546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196" y="1937200"/>
            <a:ext cx="7446804" cy="3968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75110" y="4351174"/>
            <a:ext cx="2391560" cy="1277273"/>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Butterworth, J., Smith, F., A., Hall, A.C., </a:t>
            </a:r>
            <a:r>
              <a:rPr lang="en-US" sz="1100" dirty="0" err="1">
                <a:latin typeface="Times New Roman" panose="02020603050405020304" pitchFamily="18" charset="0"/>
                <a:cs typeface="Times New Roman" panose="02020603050405020304" pitchFamily="18" charset="0"/>
              </a:rPr>
              <a:t>Migliore</a:t>
            </a:r>
            <a:r>
              <a:rPr lang="en-US" sz="1100" dirty="0">
                <a:latin typeface="Times New Roman" panose="02020603050405020304" pitchFamily="18" charset="0"/>
                <a:cs typeface="Times New Roman" panose="02020603050405020304" pitchFamily="18" charset="0"/>
              </a:rPr>
              <a:t>, A., Winsor, J., </a:t>
            </a:r>
            <a:r>
              <a:rPr lang="en-US" sz="1100" dirty="0" err="1">
                <a:latin typeface="Times New Roman" panose="02020603050405020304" pitchFamily="18" charset="0"/>
                <a:cs typeface="Times New Roman" panose="02020603050405020304" pitchFamily="18" charset="0"/>
              </a:rPr>
              <a:t>Domin</a:t>
            </a:r>
            <a:r>
              <a:rPr lang="en-US" sz="1100" dirty="0">
                <a:latin typeface="Times New Roman" panose="02020603050405020304" pitchFamily="18" charset="0"/>
                <a:cs typeface="Times New Roman" panose="02020603050405020304" pitchFamily="18" charset="0"/>
              </a:rPr>
              <a:t>, D., Timmons, J.C. (2012). </a:t>
            </a:r>
            <a:r>
              <a:rPr lang="en-US" sz="1100" dirty="0" err="1">
                <a:latin typeface="Times New Roman" panose="02020603050405020304" pitchFamily="18" charset="0"/>
                <a:cs typeface="Times New Roman" panose="02020603050405020304" pitchFamily="18" charset="0"/>
              </a:rPr>
              <a:t>StateData</a:t>
            </a:r>
            <a:r>
              <a:rPr lang="en-US" sz="1100" dirty="0">
                <a:latin typeface="Times New Roman" panose="02020603050405020304" pitchFamily="18" charset="0"/>
                <a:cs typeface="Times New Roman" panose="02020603050405020304" pitchFamily="18" charset="0"/>
              </a:rPr>
              <a:t>: The national report on employment services and outcomes. Boston, MA: University of Massachusetts Boston, Institute for Community Inclusion.</a:t>
            </a:r>
          </a:p>
        </p:txBody>
      </p:sp>
    </p:spTree>
    <p:extLst>
      <p:ext uri="{BB962C8B-B14F-4D97-AF65-F5344CB8AC3E}">
        <p14:creationId xmlns:p14="http://schemas.microsoft.com/office/powerpoint/2010/main" val="18396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1+#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g_bridge">
            <a:extLst>
              <a:ext uri="{FF2B5EF4-FFF2-40B4-BE49-F238E27FC236}">
                <a16:creationId xmlns:a16="http://schemas.microsoft.com/office/drawing/2014/main" id="{8FEAECE6-6426-4A96-8624-03E9A19FA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C5E111A2-8140-425E-95E2-7A713EBE956F}"/>
              </a:ext>
            </a:extLst>
          </p:cNvPr>
          <p:cNvSpPr>
            <a:spLocks noGrp="1" noChangeArrowheads="1"/>
          </p:cNvSpPr>
          <p:nvPr>
            <p:ph type="title"/>
          </p:nvPr>
        </p:nvSpPr>
        <p:spPr>
          <a:xfrm>
            <a:off x="1524000" y="5334000"/>
            <a:ext cx="9144000" cy="1143000"/>
          </a:xfrm>
        </p:spPr>
        <p:txBody>
          <a:bodyPr>
            <a:normAutofit fontScale="90000"/>
          </a:bodyPr>
          <a:lstStyle/>
          <a:p>
            <a:pPr algn="ctr">
              <a:defRPr/>
            </a:pPr>
            <a:r>
              <a:rPr lang="en-US" b="1" dirty="0">
                <a:solidFill>
                  <a:srgbClr val="FFCC66"/>
                </a:solidFill>
                <a:latin typeface="Times New Roman" panose="02020603050405020304" pitchFamily="18" charset="0"/>
                <a:cs typeface="Times New Roman" panose="02020603050405020304" pitchFamily="18" charset="0"/>
              </a:rPr>
              <a:t>Building the Bridge: Changing How we Think About Disability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8434" name="Rectangle 2"/>
          <p:cNvSpPr>
            <a:spLocks noGrp="1" noChangeArrowheads="1"/>
          </p:cNvSpPr>
          <p:nvPr>
            <p:ph type="title" idx="4294967295"/>
          </p:nvPr>
        </p:nvSpPr>
        <p:spPr>
          <a:xfrm>
            <a:off x="6728459" y="634946"/>
            <a:ext cx="4821283" cy="1450757"/>
          </a:xfrm>
        </p:spPr>
        <p:txBody>
          <a:bodyPr vert="horz" lIns="91440" tIns="45720" rIns="91440" bIns="45720" rtlCol="0" anchor="b">
            <a:normAutofit/>
          </a:bodyPr>
          <a:lstStyle/>
          <a:p>
            <a:r>
              <a:rPr lang="en-US" altLang="en-US" sz="3200" b="1" dirty="0">
                <a:latin typeface="Times New Roman" panose="02020603050405020304" pitchFamily="18" charset="0"/>
                <a:cs typeface="Times New Roman" panose="02020603050405020304" pitchFamily="18" charset="0"/>
              </a:rPr>
              <a:t>Historic Understandings of Disability</a:t>
            </a:r>
          </a:p>
        </p:txBody>
      </p:sp>
      <p:sp>
        <p:nvSpPr>
          <p:cNvPr id="81" name="Rectangle 80">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8436"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6123" y="473902"/>
            <a:ext cx="2289126" cy="310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Rectangle 82">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cxnSp>
        <p:nvCxnSpPr>
          <p:cNvPr id="85" name="Straight Connector 84">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9" name="Rectangle 88">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3681405" y="2601842"/>
            <a:ext cx="2261776" cy="3231109"/>
          </a:xfrm>
          <a:prstGeom prst="rect">
            <a:avLst/>
          </a:prstGeom>
        </p:spPr>
      </p:pic>
      <p:sp>
        <p:nvSpPr>
          <p:cNvPr id="18435" name="Rectangle 3"/>
          <p:cNvSpPr>
            <a:spLocks noGrp="1" noChangeArrowheads="1"/>
          </p:cNvSpPr>
          <p:nvPr>
            <p:ph sz="half" idx="4294967295"/>
          </p:nvPr>
        </p:nvSpPr>
        <p:spPr>
          <a:xfrm>
            <a:off x="6728459" y="2198914"/>
            <a:ext cx="4821283" cy="3670180"/>
          </a:xfrm>
        </p:spPr>
        <p:txBody>
          <a:bodyPr vert="horz" lIns="0" tIns="45720" rIns="0" bIns="45720" rtlCol="0">
            <a:noAutofit/>
          </a:bodyPr>
          <a:lstStyle/>
          <a:p>
            <a:r>
              <a:rPr lang="en-US" altLang="ko-KR" sz="1800" dirty="0">
                <a:latin typeface="Times New Roman" panose="02020603050405020304" pitchFamily="18" charset="0"/>
                <a:cs typeface="Times New Roman" panose="02020603050405020304" pitchFamily="18" charset="0"/>
              </a:rPr>
              <a:t>Historically, disability was understood within a model that was an extension of the medical model, which conceived health as an </a:t>
            </a:r>
            <a:r>
              <a:rPr lang="en-US" altLang="ko-KR" sz="1800" b="1" dirty="0">
                <a:latin typeface="Times New Roman" panose="02020603050405020304" pitchFamily="18" charset="0"/>
                <a:cs typeface="Times New Roman" panose="02020603050405020304" pitchFamily="18" charset="0"/>
              </a:rPr>
              <a:t>interiorized state </a:t>
            </a:r>
            <a:r>
              <a:rPr lang="en-US" altLang="ko-KR" sz="1800" dirty="0">
                <a:latin typeface="Times New Roman" panose="02020603050405020304" pitchFamily="18" charset="0"/>
                <a:cs typeface="Times New Roman" panose="02020603050405020304" pitchFamily="18" charset="0"/>
              </a:rPr>
              <a:t>and health problems as an </a:t>
            </a:r>
            <a:r>
              <a:rPr lang="en-US" altLang="ko-KR" sz="1800" b="1" dirty="0">
                <a:latin typeface="Times New Roman" panose="02020603050405020304" pitchFamily="18" charset="0"/>
                <a:cs typeface="Times New Roman" panose="02020603050405020304" pitchFamily="18" charset="0"/>
              </a:rPr>
              <a:t>individual pathology</a:t>
            </a:r>
            <a:r>
              <a:rPr lang="en-US" altLang="ko-KR" sz="1800" dirty="0">
                <a:latin typeface="Times New Roman" panose="02020603050405020304" pitchFamily="18" charset="0"/>
                <a:cs typeface="Times New Roman" panose="02020603050405020304" pitchFamily="18" charset="0"/>
              </a:rPr>
              <a:t>; a problem within the person.</a:t>
            </a:r>
          </a:p>
          <a:p>
            <a:r>
              <a:rPr lang="en-US" altLang="ko-KR" sz="1800" dirty="0">
                <a:latin typeface="Times New Roman" panose="02020603050405020304" pitchFamily="18" charset="0"/>
                <a:cs typeface="Times New Roman" panose="02020603050405020304" pitchFamily="18" charset="0"/>
              </a:rPr>
              <a:t>Within such a model, disability was understood as a characteristic of the person; as residing with the person.</a:t>
            </a:r>
          </a:p>
          <a:p>
            <a:pPr lvl="1"/>
            <a:r>
              <a:rPr lang="en-US" altLang="ko-KR" dirty="0">
                <a:latin typeface="Times New Roman" panose="02020603050405020304" pitchFamily="18" charset="0"/>
                <a:cs typeface="Times New Roman" panose="02020603050405020304" pitchFamily="18" charset="0"/>
              </a:rPr>
              <a:t>The person was seen as </a:t>
            </a:r>
            <a:r>
              <a:rPr lang="en-US" altLang="ko-KR" b="1" dirty="0">
                <a:latin typeface="Times New Roman" panose="02020603050405020304" pitchFamily="18" charset="0"/>
                <a:cs typeface="Times New Roman" panose="02020603050405020304" pitchFamily="18" charset="0"/>
              </a:rPr>
              <a:t>broken</a:t>
            </a:r>
            <a:r>
              <a:rPr lang="en-US" altLang="ko-KR" dirty="0">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diseased</a:t>
            </a:r>
            <a:r>
              <a:rPr lang="en-US" altLang="ko-KR" dirty="0">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pathological</a:t>
            </a:r>
            <a:r>
              <a:rPr lang="en-US" altLang="ko-KR" dirty="0">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atypical</a:t>
            </a:r>
            <a:r>
              <a:rPr lang="en-US" altLang="ko-KR" dirty="0">
                <a:latin typeface="Times New Roman" panose="02020603050405020304" pitchFamily="18" charset="0"/>
                <a:cs typeface="Times New Roman" panose="02020603050405020304" pitchFamily="18" charset="0"/>
              </a:rPr>
              <a:t>, or </a:t>
            </a:r>
            <a:r>
              <a:rPr lang="en-US" altLang="ko-KR" b="1" dirty="0">
                <a:latin typeface="Times New Roman" panose="02020603050405020304" pitchFamily="18" charset="0"/>
                <a:cs typeface="Times New Roman" panose="02020603050405020304" pitchFamily="18" charset="0"/>
              </a:rPr>
              <a:t>aberrant</a:t>
            </a:r>
            <a:r>
              <a:rPr lang="en-US" altLang="ko-KR" dirty="0">
                <a:latin typeface="Times New Roman" panose="02020603050405020304" pitchFamily="18" charset="0"/>
                <a:cs typeface="Times New Roman" panose="02020603050405020304" pitchFamily="18" charset="0"/>
              </a:rPr>
              <a:t>; as outside the norm.  </a:t>
            </a:r>
          </a:p>
          <a:p>
            <a:pPr lvl="1"/>
            <a:r>
              <a:rPr lang="en-US" altLang="ko-KR" dirty="0">
                <a:latin typeface="Times New Roman" panose="02020603050405020304" pitchFamily="18" charset="0"/>
                <a:cs typeface="Times New Roman" panose="02020603050405020304" pitchFamily="18" charset="0"/>
              </a:rPr>
              <a:t>Perhaps unavoidably, people with disabilities were, consequently, associated with numerous negative stereotypes.</a:t>
            </a:r>
          </a:p>
        </p:txBody>
      </p:sp>
      <p:sp>
        <p:nvSpPr>
          <p:cNvPr id="91" name="Rectangle 90">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25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4132" name="Rectangle 71">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4130" name="Rectangle 2"/>
          <p:cNvSpPr>
            <a:spLocks noGrp="1" noChangeArrowheads="1"/>
          </p:cNvSpPr>
          <p:nvPr>
            <p:ph type="title"/>
          </p:nvPr>
        </p:nvSpPr>
        <p:spPr>
          <a:xfrm>
            <a:off x="1097280" y="516835"/>
            <a:ext cx="5977937" cy="1666501"/>
          </a:xfrm>
        </p:spPr>
        <p:txBody>
          <a:bodyPr>
            <a:normAutofit fontScale="90000"/>
          </a:bodyPr>
          <a:lstStyle/>
          <a:p>
            <a:pPr>
              <a:defRPr/>
            </a:pPr>
            <a:r>
              <a:rPr lang="en-US" sz="4400" b="1" dirty="0">
                <a:solidFill>
                  <a:srgbClr val="FFFFFF"/>
                </a:solidFill>
                <a:latin typeface="Times New Roman" panose="02020603050405020304" pitchFamily="18" charset="0"/>
                <a:cs typeface="Times New Roman" panose="02020603050405020304" pitchFamily="18" charset="0"/>
              </a:rPr>
              <a:t>Emergence of Strengths-Based Models of Disability</a:t>
            </a:r>
          </a:p>
        </p:txBody>
      </p:sp>
      <p:sp>
        <p:nvSpPr>
          <p:cNvPr id="38915" name="Rectangle 3"/>
          <p:cNvSpPr>
            <a:spLocks noGrp="1" noChangeArrowheads="1"/>
          </p:cNvSpPr>
          <p:nvPr>
            <p:ph idx="1"/>
          </p:nvPr>
        </p:nvSpPr>
        <p:spPr>
          <a:xfrm>
            <a:off x="1097279" y="2236304"/>
            <a:ext cx="5977938" cy="3652667"/>
          </a:xfrm>
        </p:spPr>
        <p:txBody>
          <a:bodyPr>
            <a:normAutofit/>
          </a:bodyPr>
          <a:lstStyle/>
          <a:p>
            <a:pPr marL="111125" indent="0">
              <a:buNone/>
            </a:pPr>
            <a:r>
              <a:rPr lang="en-US" altLang="en-US" sz="3200" dirty="0">
                <a:solidFill>
                  <a:srgbClr val="FFFFFF"/>
                </a:solidFill>
                <a:latin typeface="Times New Roman" panose="02020603050405020304" pitchFamily="18" charset="0"/>
                <a:cs typeface="Times New Roman" panose="02020603050405020304" pitchFamily="18" charset="0"/>
              </a:rPr>
              <a:t>1980- International Classification of Impairments, Disabilities, and Handicaps (ICIDH)</a:t>
            </a:r>
          </a:p>
          <a:p>
            <a:pPr marL="111125" indent="0">
              <a:buNone/>
            </a:pPr>
            <a:r>
              <a:rPr lang="en-US" altLang="en-US" sz="3200" dirty="0">
                <a:solidFill>
                  <a:srgbClr val="FFFFFF"/>
                </a:solidFill>
                <a:latin typeface="Times New Roman" panose="02020603050405020304" pitchFamily="18" charset="0"/>
                <a:cs typeface="Times New Roman" panose="02020603050405020304" pitchFamily="18" charset="0"/>
              </a:rPr>
              <a:t>2001- International Classification of Functioning, Disability and Health (ICF)</a:t>
            </a:r>
          </a:p>
        </p:txBody>
      </p:sp>
      <p:sp>
        <p:nvSpPr>
          <p:cNvPr id="944133" name="Rectangle 73">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p:cNvPicPr>
            <a:picLocks noChangeAspect="1"/>
          </p:cNvPicPr>
          <p:nvPr/>
        </p:nvPicPr>
        <p:blipFill rotWithShape="1">
          <a:blip r:embed="rId3"/>
          <a:srcRect r="3907"/>
          <a:stretch/>
        </p:blipFill>
        <p:spPr>
          <a:xfrm>
            <a:off x="7611902" y="10"/>
            <a:ext cx="4580097" cy="6857990"/>
          </a:xfrm>
          <a:prstGeom prst="rect">
            <a:avLst/>
          </a:prstGeom>
        </p:spPr>
      </p:pic>
    </p:spTree>
    <p:extLst>
      <p:ext uri="{BB962C8B-B14F-4D97-AF65-F5344CB8AC3E}">
        <p14:creationId xmlns:p14="http://schemas.microsoft.com/office/powerpoint/2010/main" val="104506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3267</Words>
  <Application>Microsoft Office PowerPoint</Application>
  <PresentationFormat>Widescreen</PresentationFormat>
  <Paragraphs>269</Paragraphs>
  <Slides>44</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Arial Unicode MS</vt:lpstr>
      <vt:lpstr>Calibri</vt:lpstr>
      <vt:lpstr>Calibri Light</vt:lpstr>
      <vt:lpstr>Century</vt:lpstr>
      <vt:lpstr>Times New Roman</vt:lpstr>
      <vt:lpstr>Wingdings</vt:lpstr>
      <vt:lpstr>Wingdings 2</vt:lpstr>
      <vt:lpstr>Retrospect</vt:lpstr>
      <vt:lpstr>Autonomy, Self-Determination, and Strengths-Based Approaches to All Learners with Disabilities: A Bridge for 21st Century Transitions</vt:lpstr>
      <vt:lpstr>A Bridge to Where?</vt:lpstr>
      <vt:lpstr>A Bridge to a Bright Future…</vt:lpstr>
      <vt:lpstr>PowerPoint Presentation</vt:lpstr>
      <vt:lpstr>When I Grow Up, I Want…</vt:lpstr>
      <vt:lpstr>This Matters</vt:lpstr>
      <vt:lpstr>Building the Bridge: Changing How we Think About Disability</vt:lpstr>
      <vt:lpstr>Historic Understandings of Disability</vt:lpstr>
      <vt:lpstr>Emergence of Strengths-Based Models of Disability</vt:lpstr>
      <vt:lpstr>Changing Expectations: Changing Understanding</vt:lpstr>
      <vt:lpstr>Changing Expectations: Changing Understanding</vt:lpstr>
      <vt:lpstr>Changing Expectations: Changing Understanding</vt:lpstr>
      <vt:lpstr>Implications of  Strengths-based Approaches to Disability</vt:lpstr>
      <vt:lpstr>Participation</vt:lpstr>
      <vt:lpstr>Supports are Resources and Strategies that…</vt:lpstr>
      <vt:lpstr>VIA Classification of Strengths</vt:lpstr>
      <vt:lpstr>PowerPoint Presentation</vt:lpstr>
      <vt:lpstr>PowerPoint Presentation</vt:lpstr>
      <vt:lpstr>PowerPoint Presentation</vt:lpstr>
      <vt:lpstr>Role of Technology</vt:lpstr>
      <vt:lpstr>PowerPoint Presentation</vt:lpstr>
      <vt:lpstr>PowerPoint Presentation</vt:lpstr>
      <vt:lpstr>PowerPoint Presentation</vt:lpstr>
      <vt:lpstr>PowerPoint Presentation</vt:lpstr>
      <vt:lpstr>PowerPoint Presentation</vt:lpstr>
      <vt:lpstr>Implications for Transition Services</vt:lpstr>
      <vt:lpstr>Implications for Transition Educators</vt:lpstr>
      <vt:lpstr>Building the Bridge: Promoting Self-Determination</vt:lpstr>
      <vt:lpstr>Self-Determination and Determinism</vt:lpstr>
      <vt:lpstr>Self-Determination and Disability</vt:lpstr>
      <vt:lpstr>Dignity, Respect, Equality… </vt:lpstr>
      <vt:lpstr>Causal Agency Theory</vt:lpstr>
      <vt:lpstr>Misperceptions of Self-Determination</vt:lpstr>
      <vt:lpstr>PowerPoint Presentation</vt:lpstr>
      <vt:lpstr>PowerPoint Presentation</vt:lpstr>
      <vt:lpstr>Autonomy-Supportive Classrooms</vt:lpstr>
      <vt:lpstr>PowerPoint Presentation</vt:lpstr>
      <vt:lpstr>In Self-Determined Learning:</vt:lpstr>
      <vt:lpstr>Intervention and Measurement</vt:lpstr>
      <vt:lpstr>Self-Determined Learning Model of Instruction </vt:lpstr>
      <vt:lpstr>Why is Self-Determination Important?</vt:lpstr>
      <vt:lpstr>Why is Self-Determination Important?</vt:lpstr>
      <vt:lpstr>Why is Self-Determination Important?</vt:lpstr>
      <vt:lpstr>http://wehmeyer.pbworks.com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Autonomy, Self-Determination, and Strengths-Based Approaches to All Learners with Disabilities: A Bridge for 21st Century Transitions</dc:title>
  <dc:creator>Wehmeyer, Michael L.</dc:creator>
  <cp:lastModifiedBy>Wehmeyer, Michael L.</cp:lastModifiedBy>
  <cp:revision>3</cp:revision>
  <dcterms:created xsi:type="dcterms:W3CDTF">2019-10-07T14:35:35Z</dcterms:created>
  <dcterms:modified xsi:type="dcterms:W3CDTF">2019-10-07T14:41:18Z</dcterms:modified>
</cp:coreProperties>
</file>